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405" y="315848"/>
            <a:ext cx="8089188" cy="34500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6795" y="1117853"/>
            <a:ext cx="8090408" cy="19664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118984" y="6567017"/>
            <a:ext cx="1496881" cy="1636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8002" y="6642709"/>
            <a:ext cx="3705586" cy="1337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6.png"/><Relationship Id="rId7" Type="http://schemas.openxmlformats.org/officeDocument/2006/relationships/image" Target="../media/image20.png"/><Relationship Id="rId12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47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jpg"/><Relationship Id="rId3" Type="http://schemas.openxmlformats.org/officeDocument/2006/relationships/image" Target="../media/image56.jpg"/><Relationship Id="rId7" Type="http://schemas.openxmlformats.org/officeDocument/2006/relationships/image" Target="../media/image60.png"/><Relationship Id="rId12" Type="http://schemas.openxmlformats.org/officeDocument/2006/relationships/image" Target="../media/image6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jpg"/><Relationship Id="rId5" Type="http://schemas.openxmlformats.org/officeDocument/2006/relationships/image" Target="../media/image58.jpg"/><Relationship Id="rId10" Type="http://schemas.openxmlformats.org/officeDocument/2006/relationships/image" Target="../media/image63.jpg"/><Relationship Id="rId4" Type="http://schemas.openxmlformats.org/officeDocument/2006/relationships/image" Target="../media/image57.jpg"/><Relationship Id="rId9" Type="http://schemas.openxmlformats.org/officeDocument/2006/relationships/image" Target="../media/image6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7" Type="http://schemas.openxmlformats.org/officeDocument/2006/relationships/image" Target="../media/image8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jp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g"/><Relationship Id="rId3" Type="http://schemas.openxmlformats.org/officeDocument/2006/relationships/image" Target="../media/image97.jpg"/><Relationship Id="rId7" Type="http://schemas.openxmlformats.org/officeDocument/2006/relationships/image" Target="../media/image10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jpg"/><Relationship Id="rId5" Type="http://schemas.openxmlformats.org/officeDocument/2006/relationships/image" Target="../media/image99.jpg"/><Relationship Id="rId10" Type="http://schemas.openxmlformats.org/officeDocument/2006/relationships/image" Target="../media/image104.jpg"/><Relationship Id="rId4" Type="http://schemas.openxmlformats.org/officeDocument/2006/relationships/image" Target="../media/image98.jpg"/><Relationship Id="rId9" Type="http://schemas.openxmlformats.org/officeDocument/2006/relationships/image" Target="../media/image10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jpg"/><Relationship Id="rId4" Type="http://schemas.openxmlformats.org/officeDocument/2006/relationships/image" Target="../media/image10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g"/><Relationship Id="rId5" Type="http://schemas.openxmlformats.org/officeDocument/2006/relationships/image" Target="../media/image124.jpg"/><Relationship Id="rId4" Type="http://schemas.openxmlformats.org/officeDocument/2006/relationships/image" Target="../media/image12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jpg"/><Relationship Id="rId7" Type="http://schemas.openxmlformats.org/officeDocument/2006/relationships/image" Target="../media/image1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17" Type="http://schemas.openxmlformats.org/officeDocument/2006/relationships/image" Target="../media/image25.jpg"/><Relationship Id="rId2" Type="http://schemas.openxmlformats.org/officeDocument/2006/relationships/image" Target="../media/image1.jp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10" Type="http://schemas.openxmlformats.org/officeDocument/2006/relationships/image" Target="../media/image9.png"/><Relationship Id="rId4" Type="http://schemas.openxmlformats.org/officeDocument/2006/relationships/image" Target="../media/image16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5" Type="http://schemas.openxmlformats.org/officeDocument/2006/relationships/image" Target="../media/image36.jp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32.png"/><Relationship Id="rId1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18" Type="http://schemas.openxmlformats.org/officeDocument/2006/relationships/image" Target="../media/image30.png"/><Relationship Id="rId3" Type="http://schemas.openxmlformats.org/officeDocument/2006/relationships/image" Target="../media/image37.png"/><Relationship Id="rId7" Type="http://schemas.openxmlformats.org/officeDocument/2006/relationships/image" Target="../media/image22.png"/><Relationship Id="rId12" Type="http://schemas.openxmlformats.org/officeDocument/2006/relationships/image" Target="../media/image40.png"/><Relationship Id="rId17" Type="http://schemas.openxmlformats.org/officeDocument/2006/relationships/image" Target="../media/image12.png"/><Relationship Id="rId2" Type="http://schemas.openxmlformats.org/officeDocument/2006/relationships/image" Target="../media/image1.jpg"/><Relationship Id="rId16" Type="http://schemas.openxmlformats.org/officeDocument/2006/relationships/image" Target="../media/image44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5" Type="http://schemas.openxmlformats.org/officeDocument/2006/relationships/image" Target="../media/image43.png"/><Relationship Id="rId10" Type="http://schemas.openxmlformats.org/officeDocument/2006/relationships/image" Target="../media/image9.png"/><Relationship Id="rId19" Type="http://schemas.openxmlformats.org/officeDocument/2006/relationships/image" Target="../media/image32.png"/><Relationship Id="rId4" Type="http://schemas.openxmlformats.org/officeDocument/2006/relationships/image" Target="../media/image6.png"/><Relationship Id="rId9" Type="http://schemas.openxmlformats.org/officeDocument/2006/relationships/image" Target="../media/image39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795" y="5368442"/>
            <a:ext cx="265620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868686"/>
                </a:solidFill>
                <a:latin typeface="Arial"/>
                <a:cs typeface="Arial"/>
              </a:rPr>
              <a:t>GEA</a:t>
            </a:r>
            <a:r>
              <a:rPr sz="1800" b="1" spc="-80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868686"/>
                </a:solidFill>
                <a:latin typeface="Arial"/>
                <a:cs typeface="Arial"/>
              </a:rPr>
              <a:t>Fa</a:t>
            </a:r>
            <a:r>
              <a:rPr sz="1800" b="1" spc="-10" dirty="0" smtClean="0">
                <a:solidFill>
                  <a:srgbClr val="868686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868686"/>
                </a:solidFill>
                <a:latin typeface="Arial"/>
                <a:cs typeface="Arial"/>
              </a:rPr>
              <a:t>m</a:t>
            </a:r>
            <a:r>
              <a:rPr sz="1800" b="1" spc="-10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800" b="1" spc="-130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800" b="1" spc="-10" dirty="0" smtClean="0">
                <a:solidFill>
                  <a:srgbClr val="868686"/>
                </a:solidFill>
                <a:latin typeface="Arial"/>
                <a:cs typeface="Arial"/>
              </a:rPr>
              <a:t>ec</a:t>
            </a:r>
            <a:r>
              <a:rPr sz="1800" b="1" spc="0" dirty="0" smtClean="0">
                <a:solidFill>
                  <a:srgbClr val="868686"/>
                </a:solidFill>
                <a:latin typeface="Arial"/>
                <a:cs typeface="Arial"/>
              </a:rPr>
              <a:t>hnologies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067" y="1170177"/>
            <a:ext cx="8065008" cy="1801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6795" y="3161538"/>
            <a:ext cx="4333875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800" b="1" spc="-15" dirty="0" smtClean="0">
                <a:latin typeface="Arial"/>
                <a:cs typeface="Arial"/>
              </a:rPr>
              <a:t>Базовый тренинг </a:t>
            </a:r>
            <a:r>
              <a:rPr sz="2800" b="1" spc="-15" dirty="0" err="1" smtClean="0">
                <a:latin typeface="Arial"/>
                <a:cs typeface="Arial"/>
              </a:rPr>
              <a:t>Dair</a:t>
            </a:r>
            <a:r>
              <a:rPr sz="2800" b="1" spc="-50" dirty="0" err="1" smtClean="0">
                <a:latin typeface="Arial"/>
                <a:cs typeface="Arial"/>
              </a:rPr>
              <a:t>y</a:t>
            </a:r>
            <a:r>
              <a:rPr sz="2800" b="1" spc="-15" dirty="0" err="1" smtClean="0">
                <a:latin typeface="Arial"/>
                <a:cs typeface="Arial"/>
              </a:rPr>
              <a:t>Pr</a:t>
            </a:r>
            <a:r>
              <a:rPr sz="2800" b="1" spc="-30" dirty="0" err="1" smtClean="0">
                <a:latin typeface="Arial"/>
                <a:cs typeface="Arial"/>
              </a:rPr>
              <a:t>o</a:t>
            </a:r>
            <a:r>
              <a:rPr sz="2800" b="1" spc="-25" dirty="0" err="1" smtClean="0">
                <a:latin typeface="Arial"/>
                <a:cs typeface="Arial"/>
              </a:rPr>
              <a:t>Q</a:t>
            </a:r>
            <a:r>
              <a:rPr sz="2800" b="1" spc="45" dirty="0" smtClean="0"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4863" y="1826259"/>
            <a:ext cx="3058795" cy="25933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indent="-45720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AutoNum type="arabicParenR"/>
              <a:tabLst>
                <a:tab pos="469265" algn="l"/>
              </a:tabLst>
            </a:pPr>
            <a:r>
              <a:rPr lang="ru-RU" dirty="0">
                <a:latin typeface="Arial"/>
                <a:cs typeface="Arial"/>
              </a:rPr>
              <a:t>Р</a:t>
            </a:r>
            <a:r>
              <a:rPr lang="ru-RU" sz="1800" dirty="0" smtClean="0">
                <a:latin typeface="Arial"/>
                <a:cs typeface="Arial"/>
              </a:rPr>
              <a:t>ука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4"/>
              </a:spcBef>
              <a:buClr>
                <a:srgbClr val="868686"/>
              </a:buClr>
              <a:buFont typeface="Arial"/>
              <a:buAutoNum type="arabicParenR"/>
            </a:pPr>
            <a:endParaRPr sz="850" dirty="0"/>
          </a:p>
          <a:p>
            <a:pPr marL="469900" indent="-45720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AutoNum type="arabicParenR"/>
              <a:tabLst>
                <a:tab pos="469265" algn="l"/>
              </a:tabLst>
            </a:pPr>
            <a:r>
              <a:rPr lang="ru-RU" sz="1800" spc="10" dirty="0" smtClean="0">
                <a:latin typeface="Arial"/>
                <a:cs typeface="Arial"/>
              </a:rPr>
              <a:t>Камера формата </a:t>
            </a:r>
            <a:r>
              <a:rPr lang="de-DE" sz="1800" spc="10" dirty="0" smtClean="0">
                <a:latin typeface="Arial"/>
                <a:cs typeface="Arial"/>
              </a:rPr>
              <a:t>TOF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2"/>
              </a:spcBef>
              <a:buClr>
                <a:srgbClr val="868686"/>
              </a:buClr>
              <a:buFont typeface="Arial"/>
              <a:buAutoNum type="arabicParenR"/>
            </a:pPr>
            <a:endParaRPr sz="850" dirty="0"/>
          </a:p>
          <a:p>
            <a:pPr marL="469900" indent="-45720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AutoNum type="arabicParenR"/>
              <a:tabLst>
                <a:tab pos="469265" algn="l"/>
              </a:tabLst>
            </a:pPr>
            <a:r>
              <a:rPr lang="ru-RU" dirty="0" smtClean="0">
                <a:latin typeface="Arial"/>
                <a:cs typeface="Arial"/>
              </a:rPr>
              <a:t>кожух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5"/>
              </a:spcBef>
              <a:buClr>
                <a:srgbClr val="868686"/>
              </a:buClr>
              <a:buFont typeface="Arial"/>
              <a:buAutoNum type="arabicParenR"/>
            </a:pPr>
            <a:endParaRPr sz="850" dirty="0"/>
          </a:p>
          <a:p>
            <a:pPr marL="469900" indent="-45720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AutoNum type="arabicParenR"/>
              <a:tabLst>
                <a:tab pos="469265" algn="l"/>
              </a:tabLst>
            </a:pPr>
            <a:r>
              <a:rPr lang="ru-RU" sz="1800" dirty="0" smtClean="0">
                <a:latin typeface="Arial"/>
                <a:cs typeface="Arial"/>
              </a:rPr>
              <a:t>шланги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3"/>
              </a:spcBef>
              <a:buClr>
                <a:srgbClr val="868686"/>
              </a:buClr>
              <a:buFont typeface="Arial"/>
              <a:buAutoNum type="arabicParenR"/>
            </a:pPr>
            <a:endParaRPr sz="850" dirty="0"/>
          </a:p>
          <a:p>
            <a:pPr marL="469900" indent="-45720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AutoNum type="arabicParenR"/>
              <a:tabLst>
                <a:tab pos="469265" algn="l"/>
              </a:tabLst>
            </a:pPr>
            <a:r>
              <a:rPr lang="ru-RU" sz="1800" dirty="0" smtClean="0">
                <a:latin typeface="Arial"/>
                <a:cs typeface="Arial"/>
              </a:rPr>
              <a:t>Рука с тросами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"/>
              </a:spcBef>
              <a:buClr>
                <a:srgbClr val="868686"/>
              </a:buClr>
              <a:buFont typeface="Arial"/>
              <a:buAutoNum type="arabicParenR"/>
            </a:pPr>
            <a:endParaRPr sz="850" dirty="0"/>
          </a:p>
          <a:p>
            <a:pPr marL="469900" indent="-45720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AutoNum type="arabicParenR"/>
              <a:tabLst>
                <a:tab pos="469265" algn="l"/>
              </a:tabLst>
            </a:pPr>
            <a:r>
              <a:rPr lang="ru-RU" sz="1800" dirty="0" smtClean="0">
                <a:latin typeface="Arial"/>
                <a:cs typeface="Arial"/>
              </a:rPr>
              <a:t>Стаканы с сосковой резины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43501" y="4081335"/>
            <a:ext cx="3960749" cy="2008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44009" y="1988820"/>
            <a:ext cx="3754882" cy="1755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96228" y="2221992"/>
            <a:ext cx="320040" cy="309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02323" y="2220467"/>
            <a:ext cx="342900" cy="352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44234" y="2246820"/>
            <a:ext cx="224409" cy="2140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44234" y="2246820"/>
            <a:ext cx="224409" cy="214058"/>
          </a:xfrm>
          <a:custGeom>
            <a:avLst/>
            <a:gdLst/>
            <a:ahLst/>
            <a:cxnLst/>
            <a:rect l="l" t="t" r="r" b="b"/>
            <a:pathLst>
              <a:path w="224409" h="214058">
                <a:moveTo>
                  <a:pt x="0" y="214058"/>
                </a:moveTo>
                <a:lnTo>
                  <a:pt x="224409" y="214058"/>
                </a:lnTo>
                <a:lnTo>
                  <a:pt x="224409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510019" y="2274570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76900" y="2481072"/>
            <a:ext cx="318515" cy="309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82996" y="2478023"/>
            <a:ext cx="342900" cy="352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24144" y="2505265"/>
            <a:ext cx="224409" cy="2140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24144" y="2505265"/>
            <a:ext cx="224409" cy="214058"/>
          </a:xfrm>
          <a:custGeom>
            <a:avLst/>
            <a:gdLst/>
            <a:ahLst/>
            <a:cxnLst/>
            <a:rect l="l" t="t" r="r" b="b"/>
            <a:pathLst>
              <a:path w="224409" h="214058">
                <a:moveTo>
                  <a:pt x="0" y="214058"/>
                </a:moveTo>
                <a:lnTo>
                  <a:pt x="224409" y="214058"/>
                </a:lnTo>
                <a:lnTo>
                  <a:pt x="224409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89803" y="2533015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84976" y="2788920"/>
            <a:ext cx="318516" cy="309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91071" y="2787395"/>
            <a:ext cx="342900" cy="352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31965" y="2813621"/>
            <a:ext cx="224409" cy="2140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31965" y="2813621"/>
            <a:ext cx="224409" cy="214058"/>
          </a:xfrm>
          <a:custGeom>
            <a:avLst/>
            <a:gdLst/>
            <a:ahLst/>
            <a:cxnLst/>
            <a:rect l="l" t="t" r="r" b="b"/>
            <a:pathLst>
              <a:path w="224409" h="214058">
                <a:moveTo>
                  <a:pt x="0" y="214058"/>
                </a:moveTo>
                <a:lnTo>
                  <a:pt x="224409" y="214058"/>
                </a:lnTo>
                <a:lnTo>
                  <a:pt x="224409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397497" y="2841497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909559" y="2638044"/>
            <a:ext cx="318516" cy="3078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14131" y="2634995"/>
            <a:ext cx="342900" cy="352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56422" y="2662110"/>
            <a:ext cx="224408" cy="2140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56422" y="2662110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022463" y="2689986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793992" y="3404615"/>
            <a:ext cx="320040" cy="309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00088" y="3401567"/>
            <a:ext cx="342900" cy="352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41490" y="3429063"/>
            <a:ext cx="224408" cy="2140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41490" y="3429063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907148" y="3457194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621523" y="2682239"/>
            <a:ext cx="318516" cy="309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26095" y="2679192"/>
            <a:ext cx="342900" cy="352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68386" y="2706560"/>
            <a:ext cx="224408" cy="2140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68386" y="2706560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734045" y="2734436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7100" y="1117853"/>
            <a:ext cx="450210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latin typeface="Arial"/>
                <a:cs typeface="Arial"/>
              </a:rPr>
              <a:t>7.</a:t>
            </a:r>
            <a:r>
              <a:rPr sz="2000" b="1" spc="-20" dirty="0" smtClean="0">
                <a:latin typeface="Arial"/>
                <a:cs typeface="Arial"/>
              </a:rPr>
              <a:t> </a:t>
            </a:r>
            <a:r>
              <a:rPr lang="ru-RU" sz="2000" b="1" spc="0" dirty="0" smtClean="0">
                <a:latin typeface="Arial"/>
                <a:cs typeface="Arial"/>
              </a:rPr>
              <a:t>Доильный аппарат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sz="1800" spc="0" dirty="0" err="1" smtClean="0">
                <a:latin typeface="Arial"/>
                <a:cs typeface="Arial"/>
              </a:rPr>
              <a:t>Mi</a:t>
            </a:r>
            <a:r>
              <a:rPr sz="1800" spc="-10" dirty="0" err="1" smtClean="0">
                <a:latin typeface="Arial"/>
                <a:cs typeface="Arial"/>
              </a:rPr>
              <a:t>l</a:t>
            </a:r>
            <a:r>
              <a:rPr sz="1800" spc="0" dirty="0" err="1" smtClean="0">
                <a:latin typeface="Arial"/>
                <a:cs typeface="Arial"/>
              </a:rPr>
              <a:t>krac</a:t>
            </a:r>
            <a:r>
              <a:rPr sz="1800" spc="-5" dirty="0" err="1" smtClean="0">
                <a:latin typeface="Arial"/>
                <a:cs typeface="Arial"/>
              </a:rPr>
              <a:t>k</a:t>
            </a:r>
            <a:r>
              <a:rPr sz="1800" spc="0" dirty="0" smtClean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4053" y="2138426"/>
            <a:ext cx="2527807" cy="3240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564" y="1772792"/>
            <a:ext cx="2571750" cy="1714500"/>
          </a:xfrm>
          <a:custGeom>
            <a:avLst/>
            <a:gdLst/>
            <a:ahLst/>
            <a:cxnLst/>
            <a:rect l="l" t="t" r="r" b="b"/>
            <a:pathLst>
              <a:path w="2571750" h="1714500">
                <a:moveTo>
                  <a:pt x="0" y="1714500"/>
                </a:moveTo>
                <a:lnTo>
                  <a:pt x="2571750" y="1714500"/>
                </a:lnTo>
                <a:lnTo>
                  <a:pt x="2571750" y="0"/>
                </a:lnTo>
                <a:lnTo>
                  <a:pt x="0" y="0"/>
                </a:lnTo>
                <a:lnTo>
                  <a:pt x="0" y="17145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002" y="2130044"/>
            <a:ext cx="1285875" cy="1285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0889" y="2272830"/>
            <a:ext cx="1041400" cy="7526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9314" y="2317902"/>
            <a:ext cx="915657" cy="5357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12592" y="2590800"/>
            <a:ext cx="2121408" cy="171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55390" y="2630042"/>
            <a:ext cx="2036699" cy="1591056"/>
          </a:xfrm>
          <a:custGeom>
            <a:avLst/>
            <a:gdLst/>
            <a:ahLst/>
            <a:cxnLst/>
            <a:rect l="l" t="t" r="r" b="b"/>
            <a:pathLst>
              <a:path w="2036699" h="1591056">
                <a:moveTo>
                  <a:pt x="0" y="0"/>
                </a:moveTo>
                <a:lnTo>
                  <a:pt x="1018286" y="0"/>
                </a:lnTo>
                <a:lnTo>
                  <a:pt x="1018286" y="1591056"/>
                </a:lnTo>
                <a:lnTo>
                  <a:pt x="2036699" y="1591056"/>
                </a:lnTo>
              </a:path>
            </a:pathLst>
          </a:custGeom>
          <a:ln w="38100">
            <a:solidFill>
              <a:srgbClr val="ED7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3712" y="4003547"/>
            <a:ext cx="1670304" cy="15880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69820" y="4181855"/>
            <a:ext cx="2101596" cy="6995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12873" y="4221098"/>
            <a:ext cx="2015109" cy="576199"/>
          </a:xfrm>
          <a:custGeom>
            <a:avLst/>
            <a:gdLst/>
            <a:ahLst/>
            <a:cxnLst/>
            <a:rect l="l" t="t" r="r" b="b"/>
            <a:pathLst>
              <a:path w="2015109" h="576199">
                <a:moveTo>
                  <a:pt x="0" y="576199"/>
                </a:moveTo>
                <a:lnTo>
                  <a:pt x="1007617" y="576199"/>
                </a:lnTo>
                <a:lnTo>
                  <a:pt x="1007617" y="0"/>
                </a:lnTo>
                <a:lnTo>
                  <a:pt x="2015109" y="0"/>
                </a:lnTo>
              </a:path>
            </a:pathLst>
          </a:custGeom>
          <a:ln w="38100">
            <a:solidFill>
              <a:srgbClr val="ED7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7100" y="1117853"/>
            <a:ext cx="8023859" cy="1535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Коммутация устройств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77"/>
              </a:spcBef>
            </a:pPr>
            <a:endParaRPr sz="1000" dirty="0"/>
          </a:p>
          <a:p>
            <a:pPr marL="748030">
              <a:lnSpc>
                <a:spcPct val="100000"/>
              </a:lnSpc>
            </a:pPr>
            <a:r>
              <a:rPr lang="ru-RU" sz="1400" b="1" spc="-10" dirty="0" smtClean="0">
                <a:latin typeface="Arial"/>
                <a:cs typeface="Arial"/>
              </a:rPr>
              <a:t>Менеджмент стада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11"/>
              </a:spcBef>
            </a:pPr>
            <a:endParaRPr sz="95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6421755" marR="12700">
              <a:lnSpc>
                <a:spcPct val="100000"/>
              </a:lnSpc>
            </a:pPr>
            <a:r>
              <a:rPr lang="ru-RU" sz="1200" dirty="0" smtClean="0">
                <a:latin typeface="Arial"/>
                <a:cs typeface="Arial"/>
              </a:rPr>
              <a:t>Управление всеми процессами на доильно</a:t>
            </a:r>
            <a:r>
              <a:rPr lang="ru-RU" sz="1200" dirty="0" smtClean="0">
                <a:latin typeface="Arial"/>
                <a:cs typeface="Arial"/>
              </a:rPr>
              <a:t>м месте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6795" y="5149215"/>
            <a:ext cx="7019925" cy="1242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44500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FFFFFF"/>
                </a:solidFill>
                <a:latin typeface="Arial"/>
                <a:cs typeface="Arial"/>
              </a:rPr>
              <a:t>Управление </a:t>
            </a:r>
            <a:r>
              <a:rPr lang="ru-RU" sz="1400" b="1" spc="-10" dirty="0" smtClean="0">
                <a:solidFill>
                  <a:srgbClr val="FF0000"/>
                </a:solidFill>
                <a:latin typeface="Arial"/>
                <a:cs typeface="Arial"/>
              </a:rPr>
              <a:t>вращением</a:t>
            </a:r>
            <a:endParaRPr sz="14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15"/>
              </a:spcBef>
            </a:pPr>
            <a:endParaRPr sz="1200" dirty="0"/>
          </a:p>
          <a:p>
            <a:pPr marL="12700" marR="12700">
              <a:lnSpc>
                <a:spcPct val="125000"/>
              </a:lnSpc>
            </a:pPr>
            <a:r>
              <a:rPr lang="ru-RU" sz="1600" spc="-10" dirty="0" smtClean="0">
                <a:latin typeface="Arial"/>
                <a:cs typeface="Arial"/>
              </a:rPr>
              <a:t>Каждое доильное место работает как автономная единица, независимо от других мест.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3831" y="4608410"/>
            <a:ext cx="2460244" cy="1772919"/>
          </a:xfrm>
          <a:custGeom>
            <a:avLst/>
            <a:gdLst/>
            <a:ahLst/>
            <a:cxnLst/>
            <a:rect l="l" t="t" r="r" b="b"/>
            <a:pathLst>
              <a:path w="2460244" h="1772919">
                <a:moveTo>
                  <a:pt x="0" y="1772919"/>
                </a:moveTo>
                <a:lnTo>
                  <a:pt x="2460244" y="1772919"/>
                </a:lnTo>
                <a:lnTo>
                  <a:pt x="2460244" y="0"/>
                </a:lnTo>
                <a:lnTo>
                  <a:pt x="0" y="0"/>
                </a:lnTo>
                <a:lnTo>
                  <a:pt x="0" y="177291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3831" y="4608410"/>
            <a:ext cx="2460244" cy="1772919"/>
          </a:xfrm>
          <a:custGeom>
            <a:avLst/>
            <a:gdLst/>
            <a:ahLst/>
            <a:cxnLst/>
            <a:rect l="l" t="t" r="r" b="b"/>
            <a:pathLst>
              <a:path w="2460244" h="1772919">
                <a:moveTo>
                  <a:pt x="0" y="1772919"/>
                </a:moveTo>
                <a:lnTo>
                  <a:pt x="2460244" y="1772919"/>
                </a:lnTo>
                <a:lnTo>
                  <a:pt x="2460244" y="0"/>
                </a:lnTo>
                <a:lnTo>
                  <a:pt x="0" y="0"/>
                </a:lnTo>
                <a:lnTo>
                  <a:pt x="0" y="1772919"/>
                </a:lnTo>
                <a:close/>
              </a:path>
            </a:pathLst>
          </a:custGeom>
          <a:ln w="2540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6345" y="2852889"/>
            <a:ext cx="1414652" cy="3528441"/>
          </a:xfrm>
          <a:custGeom>
            <a:avLst/>
            <a:gdLst/>
            <a:ahLst/>
            <a:cxnLst/>
            <a:rect l="l" t="t" r="r" b="b"/>
            <a:pathLst>
              <a:path w="1414652" h="3528441">
                <a:moveTo>
                  <a:pt x="0" y="3528441"/>
                </a:moveTo>
                <a:lnTo>
                  <a:pt x="1414652" y="3528441"/>
                </a:lnTo>
                <a:lnTo>
                  <a:pt x="1414652" y="0"/>
                </a:lnTo>
                <a:lnTo>
                  <a:pt x="0" y="0"/>
                </a:lnTo>
                <a:lnTo>
                  <a:pt x="0" y="352844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6345" y="2852889"/>
            <a:ext cx="1414652" cy="3528441"/>
          </a:xfrm>
          <a:custGeom>
            <a:avLst/>
            <a:gdLst/>
            <a:ahLst/>
            <a:cxnLst/>
            <a:rect l="l" t="t" r="r" b="b"/>
            <a:pathLst>
              <a:path w="1414652" h="3528441">
                <a:moveTo>
                  <a:pt x="0" y="3528441"/>
                </a:moveTo>
                <a:lnTo>
                  <a:pt x="1414652" y="3528441"/>
                </a:lnTo>
                <a:lnTo>
                  <a:pt x="1414652" y="0"/>
                </a:lnTo>
                <a:lnTo>
                  <a:pt x="0" y="0"/>
                </a:lnTo>
                <a:lnTo>
                  <a:pt x="0" y="3528441"/>
                </a:lnTo>
                <a:close/>
              </a:path>
            </a:pathLst>
          </a:custGeom>
          <a:ln w="2540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34379" y="2139276"/>
            <a:ext cx="2842005" cy="4242054"/>
          </a:xfrm>
          <a:custGeom>
            <a:avLst/>
            <a:gdLst/>
            <a:ahLst/>
            <a:cxnLst/>
            <a:rect l="l" t="t" r="r" b="b"/>
            <a:pathLst>
              <a:path w="2842005" h="4242054">
                <a:moveTo>
                  <a:pt x="0" y="4242054"/>
                </a:moveTo>
                <a:lnTo>
                  <a:pt x="2842005" y="4242054"/>
                </a:lnTo>
                <a:lnTo>
                  <a:pt x="2842005" y="0"/>
                </a:lnTo>
                <a:lnTo>
                  <a:pt x="0" y="0"/>
                </a:lnTo>
                <a:lnTo>
                  <a:pt x="0" y="424205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34379" y="2139276"/>
            <a:ext cx="2842005" cy="4242054"/>
          </a:xfrm>
          <a:custGeom>
            <a:avLst/>
            <a:gdLst/>
            <a:ahLst/>
            <a:cxnLst/>
            <a:rect l="l" t="t" r="r" b="b"/>
            <a:pathLst>
              <a:path w="2842005" h="4242054">
                <a:moveTo>
                  <a:pt x="0" y="4242054"/>
                </a:moveTo>
                <a:lnTo>
                  <a:pt x="2842005" y="4242054"/>
                </a:lnTo>
                <a:lnTo>
                  <a:pt x="2842005" y="0"/>
                </a:lnTo>
                <a:lnTo>
                  <a:pt x="0" y="0"/>
                </a:lnTo>
                <a:lnTo>
                  <a:pt x="0" y="4242054"/>
                </a:lnTo>
                <a:close/>
              </a:path>
            </a:pathLst>
          </a:custGeom>
          <a:ln w="2540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01515" y="4902453"/>
            <a:ext cx="0" cy="329056"/>
          </a:xfrm>
          <a:custGeom>
            <a:avLst/>
            <a:gdLst/>
            <a:ahLst/>
            <a:cxnLst/>
            <a:rect l="l" t="t" r="r" b="b"/>
            <a:pathLst>
              <a:path h="329056">
                <a:moveTo>
                  <a:pt x="0" y="0"/>
                </a:moveTo>
                <a:lnTo>
                  <a:pt x="0" y="329057"/>
                </a:lnTo>
              </a:path>
            </a:pathLst>
          </a:custGeom>
          <a:ln w="38100">
            <a:solidFill>
              <a:srgbClr val="92D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54397" y="2109978"/>
            <a:ext cx="2413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AN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20134" y="4902453"/>
            <a:ext cx="881379" cy="0"/>
          </a:xfrm>
          <a:custGeom>
            <a:avLst/>
            <a:gdLst/>
            <a:ahLst/>
            <a:cxnLst/>
            <a:rect l="l" t="t" r="r" b="b"/>
            <a:pathLst>
              <a:path w="881379">
                <a:moveTo>
                  <a:pt x="0" y="0"/>
                </a:moveTo>
                <a:lnTo>
                  <a:pt x="881379" y="0"/>
                </a:lnTo>
              </a:path>
            </a:pathLst>
          </a:custGeom>
          <a:ln w="38100">
            <a:solidFill>
              <a:srgbClr val="92D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24483" y="1412747"/>
            <a:ext cx="3475736" cy="0"/>
          </a:xfrm>
          <a:custGeom>
            <a:avLst/>
            <a:gdLst/>
            <a:ahLst/>
            <a:cxnLst/>
            <a:rect l="l" t="t" r="r" b="b"/>
            <a:pathLst>
              <a:path w="3475736">
                <a:moveTo>
                  <a:pt x="0" y="0"/>
                </a:moveTo>
                <a:lnTo>
                  <a:pt x="3475736" y="0"/>
                </a:lnTo>
              </a:path>
            </a:pathLst>
          </a:custGeom>
          <a:ln w="3810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66333" y="1268730"/>
            <a:ext cx="3047" cy="3953891"/>
          </a:xfrm>
          <a:custGeom>
            <a:avLst/>
            <a:gdLst/>
            <a:ahLst/>
            <a:cxnLst/>
            <a:rect l="l" t="t" r="r" b="b"/>
            <a:pathLst>
              <a:path w="3047" h="3953891">
                <a:moveTo>
                  <a:pt x="3047" y="3953891"/>
                </a:moveTo>
                <a:lnTo>
                  <a:pt x="0" y="0"/>
                </a:lnTo>
              </a:path>
            </a:pathLst>
          </a:custGeom>
          <a:ln w="38100">
            <a:solidFill>
              <a:srgbClr val="ED7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9492" y="1268730"/>
            <a:ext cx="4846840" cy="0"/>
          </a:xfrm>
          <a:custGeom>
            <a:avLst/>
            <a:gdLst/>
            <a:ahLst/>
            <a:cxnLst/>
            <a:rect l="l" t="t" r="r" b="b"/>
            <a:pathLst>
              <a:path w="4846840">
                <a:moveTo>
                  <a:pt x="0" y="0"/>
                </a:moveTo>
                <a:lnTo>
                  <a:pt x="4846840" y="0"/>
                </a:lnTo>
              </a:path>
            </a:pathLst>
          </a:custGeom>
          <a:ln w="38100">
            <a:solidFill>
              <a:srgbClr val="ED7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90947" y="1412747"/>
            <a:ext cx="4699" cy="1666875"/>
          </a:xfrm>
          <a:custGeom>
            <a:avLst/>
            <a:gdLst/>
            <a:ahLst/>
            <a:cxnLst/>
            <a:rect l="l" t="t" r="r" b="b"/>
            <a:pathLst>
              <a:path w="4699" h="1666875">
                <a:moveTo>
                  <a:pt x="0" y="1666875"/>
                </a:moveTo>
                <a:lnTo>
                  <a:pt x="4699" y="0"/>
                </a:lnTo>
              </a:path>
            </a:pathLst>
          </a:custGeom>
          <a:ln w="3809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515736" y="1397127"/>
            <a:ext cx="37020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-5" dirty="0" smtClean="0">
                <a:latin typeface="Arial"/>
                <a:cs typeface="Arial"/>
              </a:rPr>
              <a:t>-485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55573" y="5222582"/>
            <a:ext cx="936104" cy="936675"/>
          </a:xfrm>
          <a:custGeom>
            <a:avLst/>
            <a:gdLst/>
            <a:ahLst/>
            <a:cxnLst/>
            <a:rect l="l" t="t" r="r" b="b"/>
            <a:pathLst>
              <a:path w="936104" h="936675">
                <a:moveTo>
                  <a:pt x="0" y="936675"/>
                </a:moveTo>
                <a:lnTo>
                  <a:pt x="936104" y="936675"/>
                </a:lnTo>
                <a:lnTo>
                  <a:pt x="936104" y="0"/>
                </a:lnTo>
                <a:lnTo>
                  <a:pt x="0" y="0"/>
                </a:lnTo>
                <a:lnTo>
                  <a:pt x="0" y="936675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5573" y="5222582"/>
            <a:ext cx="936104" cy="936675"/>
          </a:xfrm>
          <a:custGeom>
            <a:avLst/>
            <a:gdLst/>
            <a:ahLst/>
            <a:cxnLst/>
            <a:rect l="l" t="t" r="r" b="b"/>
            <a:pathLst>
              <a:path w="936104" h="936675">
                <a:moveTo>
                  <a:pt x="0" y="936675"/>
                </a:moveTo>
                <a:lnTo>
                  <a:pt x="936104" y="936675"/>
                </a:lnTo>
                <a:lnTo>
                  <a:pt x="936104" y="0"/>
                </a:lnTo>
                <a:lnTo>
                  <a:pt x="0" y="0"/>
                </a:lnTo>
                <a:lnTo>
                  <a:pt x="0" y="936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2232" y="5399278"/>
            <a:ext cx="1123835" cy="590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" algn="ctr">
              <a:lnSpc>
                <a:spcPct val="100000"/>
              </a:lnSpc>
            </a:pPr>
            <a:r>
              <a:rPr sz="950" spc="-10" dirty="0" smtClean="0">
                <a:latin typeface="Arial"/>
                <a:cs typeface="Arial"/>
              </a:rPr>
              <a:t>8</a:t>
            </a:r>
            <a:r>
              <a:rPr sz="950" spc="-5" dirty="0" smtClean="0">
                <a:latin typeface="Arial"/>
                <a:cs typeface="Arial"/>
              </a:rPr>
              <a:t> </a:t>
            </a:r>
            <a:r>
              <a:rPr lang="ru-RU" sz="950" spc="-5" dirty="0" smtClean="0">
                <a:latin typeface="Arial"/>
                <a:cs typeface="Arial"/>
              </a:rPr>
              <a:t>входов</a:t>
            </a:r>
            <a:r>
              <a:rPr sz="950" spc="-5" dirty="0" smtClean="0">
                <a:latin typeface="Arial"/>
                <a:cs typeface="Arial"/>
              </a:rPr>
              <a:t>/</a:t>
            </a:r>
            <a:endParaRPr sz="950" dirty="0">
              <a:latin typeface="Arial"/>
              <a:cs typeface="Arial"/>
            </a:endParaRPr>
          </a:p>
          <a:p>
            <a:pPr marL="12065" marR="12700" indent="-635" algn="ctr">
              <a:lnSpc>
                <a:spcPct val="100000"/>
              </a:lnSpc>
            </a:pPr>
            <a:r>
              <a:rPr sz="950" spc="-10" dirty="0" smtClean="0">
                <a:latin typeface="Arial"/>
                <a:cs typeface="Arial"/>
              </a:rPr>
              <a:t>34 </a:t>
            </a:r>
            <a:r>
              <a:rPr lang="ru-RU" sz="950" spc="-10" dirty="0" smtClean="0">
                <a:latin typeface="Arial"/>
                <a:cs typeface="Arial"/>
              </a:rPr>
              <a:t>выхода</a:t>
            </a:r>
            <a:r>
              <a:rPr sz="950" spc="-5" dirty="0" smtClean="0">
                <a:latin typeface="Arial"/>
                <a:cs typeface="Arial"/>
              </a:rPr>
              <a:t> </a:t>
            </a:r>
            <a:r>
              <a:rPr sz="950" spc="-10" dirty="0" smtClean="0">
                <a:latin typeface="Arial"/>
                <a:cs typeface="Arial"/>
              </a:rPr>
              <a:t>(</a:t>
            </a:r>
            <a:r>
              <a:rPr lang="ru-RU" sz="950" spc="-10" dirty="0" smtClean="0">
                <a:latin typeface="Arial"/>
                <a:cs typeface="Arial"/>
              </a:rPr>
              <a:t>напорные</a:t>
            </a:r>
            <a:r>
              <a:rPr sz="950" spc="-20" dirty="0" smtClean="0">
                <a:latin typeface="Arial"/>
                <a:cs typeface="Arial"/>
              </a:rPr>
              <a:t> </a:t>
            </a:r>
            <a:r>
              <a:rPr sz="950" spc="-10" dirty="0" smtClean="0">
                <a:latin typeface="Arial"/>
                <a:cs typeface="Arial"/>
              </a:rPr>
              <a:t>&amp;</a:t>
            </a:r>
            <a:r>
              <a:rPr sz="950" spc="-5" dirty="0" smtClean="0">
                <a:latin typeface="Arial"/>
                <a:cs typeface="Arial"/>
              </a:rPr>
              <a:t> </a:t>
            </a:r>
            <a:r>
              <a:rPr lang="ru-RU" sz="950" spc="-5" dirty="0" err="1" smtClean="0">
                <a:latin typeface="Arial"/>
                <a:cs typeface="Arial"/>
              </a:rPr>
              <a:t>дозиров.клапаны</a:t>
            </a:r>
            <a:r>
              <a:rPr sz="950" spc="-5" dirty="0" smtClean="0">
                <a:latin typeface="Arial"/>
                <a:cs typeface="Arial"/>
              </a:rPr>
              <a:t>)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151369" y="3938028"/>
            <a:ext cx="1526667" cy="375907"/>
          </a:xfrm>
          <a:custGeom>
            <a:avLst/>
            <a:gdLst/>
            <a:ahLst/>
            <a:cxnLst/>
            <a:rect l="l" t="t" r="r" b="b"/>
            <a:pathLst>
              <a:path w="1526667" h="375907">
                <a:moveTo>
                  <a:pt x="0" y="375907"/>
                </a:moveTo>
                <a:lnTo>
                  <a:pt x="1526667" y="375907"/>
                </a:lnTo>
                <a:lnTo>
                  <a:pt x="1526667" y="0"/>
                </a:lnTo>
                <a:lnTo>
                  <a:pt x="0" y="0"/>
                </a:lnTo>
                <a:lnTo>
                  <a:pt x="0" y="375907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51369" y="3938028"/>
            <a:ext cx="1526667" cy="375907"/>
          </a:xfrm>
          <a:custGeom>
            <a:avLst/>
            <a:gdLst/>
            <a:ahLst/>
            <a:cxnLst/>
            <a:rect l="l" t="t" r="r" b="b"/>
            <a:pathLst>
              <a:path w="1526667" h="375907">
                <a:moveTo>
                  <a:pt x="0" y="375907"/>
                </a:moveTo>
                <a:lnTo>
                  <a:pt x="1526667" y="375907"/>
                </a:lnTo>
                <a:lnTo>
                  <a:pt x="1526667" y="0"/>
                </a:lnTo>
                <a:lnTo>
                  <a:pt x="0" y="0"/>
                </a:lnTo>
                <a:lnTo>
                  <a:pt x="0" y="37590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231760" y="3970782"/>
            <a:ext cx="1699131" cy="316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29870">
              <a:lnSpc>
                <a:spcPct val="100000"/>
              </a:lnSpc>
            </a:pPr>
            <a:r>
              <a:rPr sz="1000" spc="-10" dirty="0" smtClean="0">
                <a:latin typeface="Arial"/>
                <a:cs typeface="Arial"/>
              </a:rPr>
              <a:t>6</a:t>
            </a:r>
            <a:r>
              <a:rPr sz="1000" spc="-5" dirty="0" smtClean="0">
                <a:latin typeface="Arial"/>
                <a:cs typeface="Arial"/>
              </a:rPr>
              <a:t> </a:t>
            </a:r>
            <a:r>
              <a:rPr lang="ru-RU" sz="1000" spc="-20" dirty="0" smtClean="0">
                <a:latin typeface="Arial"/>
                <a:cs typeface="Arial"/>
              </a:rPr>
              <a:t>входов</a:t>
            </a:r>
            <a:r>
              <a:rPr sz="1000" spc="-5" dirty="0" smtClean="0">
                <a:latin typeface="Arial"/>
                <a:cs typeface="Arial"/>
              </a:rPr>
              <a:t>/</a:t>
            </a:r>
            <a:r>
              <a:rPr sz="1000" spc="-20" dirty="0" smtClean="0">
                <a:latin typeface="Arial"/>
                <a:cs typeface="Arial"/>
              </a:rPr>
              <a:t> </a:t>
            </a:r>
            <a:r>
              <a:rPr sz="1000" spc="-10" dirty="0" smtClean="0">
                <a:latin typeface="Arial"/>
                <a:cs typeface="Arial"/>
              </a:rPr>
              <a:t>14</a:t>
            </a:r>
            <a:r>
              <a:rPr sz="1000" spc="-5" dirty="0" smtClean="0">
                <a:latin typeface="Arial"/>
                <a:cs typeface="Arial"/>
              </a:rPr>
              <a:t> </a:t>
            </a:r>
            <a:r>
              <a:rPr lang="ru-RU" sz="1000" spc="-5" dirty="0" smtClean="0">
                <a:latin typeface="Arial"/>
                <a:cs typeface="Arial"/>
              </a:rPr>
              <a:t>выходов </a:t>
            </a:r>
            <a:r>
              <a:rPr lang="ru-RU" sz="1000" spc="-5" dirty="0" err="1" smtClean="0">
                <a:latin typeface="Arial"/>
                <a:cs typeface="Arial"/>
              </a:rPr>
              <a:t>напорн.клапаны</a:t>
            </a:r>
            <a:r>
              <a:rPr sz="1000" spc="-5" dirty="0" smtClean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32200" y="3301365"/>
            <a:ext cx="0" cy="1601089"/>
          </a:xfrm>
          <a:custGeom>
            <a:avLst/>
            <a:gdLst/>
            <a:ahLst/>
            <a:cxnLst/>
            <a:rect l="l" t="t" r="r" b="b"/>
            <a:pathLst>
              <a:path h="1601089">
                <a:moveTo>
                  <a:pt x="0" y="0"/>
                </a:moveTo>
                <a:lnTo>
                  <a:pt x="0" y="1601089"/>
                </a:lnTo>
              </a:path>
            </a:pathLst>
          </a:custGeom>
          <a:ln w="38100">
            <a:solidFill>
              <a:srgbClr val="92D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93214" y="3108578"/>
            <a:ext cx="410209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Et</a:t>
            </a:r>
            <a:r>
              <a:rPr sz="800" spc="-5" dirty="0" smtClean="0">
                <a:latin typeface="Arial"/>
                <a:cs typeface="Arial"/>
              </a:rPr>
              <a:t>herne</a:t>
            </a:r>
            <a:r>
              <a:rPr sz="800" spc="0" dirty="0" smtClean="0"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86271" y="2177288"/>
            <a:ext cx="2088514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10" dirty="0" smtClean="0">
                <a:latin typeface="Arial"/>
                <a:cs typeface="Arial"/>
              </a:rPr>
              <a:t>Модуль доения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5846" y="2532125"/>
            <a:ext cx="1454150" cy="4532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15" dirty="0" smtClean="0">
                <a:latin typeface="Arial"/>
                <a:cs typeface="Arial"/>
              </a:rPr>
              <a:t>Модуль робота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212332" y="2505329"/>
            <a:ext cx="928369" cy="4997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34557" y="3242436"/>
            <a:ext cx="928369" cy="499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34557" y="4877689"/>
            <a:ext cx="931544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00923" y="2509011"/>
            <a:ext cx="619125" cy="523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68284" y="3235198"/>
            <a:ext cx="714375" cy="514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60435" y="5521845"/>
            <a:ext cx="514350" cy="790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62976" y="4603496"/>
            <a:ext cx="514350" cy="714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76395" y="5231561"/>
            <a:ext cx="650239" cy="6165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04615" y="3095370"/>
            <a:ext cx="1176655" cy="16854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04126" y="2708910"/>
            <a:ext cx="796798" cy="0"/>
          </a:xfrm>
          <a:custGeom>
            <a:avLst/>
            <a:gdLst/>
            <a:ahLst/>
            <a:cxnLst/>
            <a:rect l="l" t="t" r="r" b="b"/>
            <a:pathLst>
              <a:path w="796798">
                <a:moveTo>
                  <a:pt x="796798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30466" y="3481704"/>
            <a:ext cx="851153" cy="0"/>
          </a:xfrm>
          <a:custGeom>
            <a:avLst/>
            <a:gdLst/>
            <a:ahLst/>
            <a:cxnLst/>
            <a:rect l="l" t="t" r="r" b="b"/>
            <a:pathLst>
              <a:path w="851153">
                <a:moveTo>
                  <a:pt x="851153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25868" y="4939029"/>
            <a:ext cx="1232915" cy="0"/>
          </a:xfrm>
          <a:custGeom>
            <a:avLst/>
            <a:gdLst/>
            <a:ahLst/>
            <a:cxnLst/>
            <a:rect l="l" t="t" r="r" b="b"/>
            <a:pathLst>
              <a:path w="1232915">
                <a:moveTo>
                  <a:pt x="123291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25868" y="5632538"/>
            <a:ext cx="1239392" cy="0"/>
          </a:xfrm>
          <a:custGeom>
            <a:avLst/>
            <a:gdLst/>
            <a:ahLst/>
            <a:cxnLst/>
            <a:rect l="l" t="t" r="r" b="b"/>
            <a:pathLst>
              <a:path w="1239392">
                <a:moveTo>
                  <a:pt x="1239392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38188" y="5432425"/>
            <a:ext cx="0" cy="200113"/>
          </a:xfrm>
          <a:custGeom>
            <a:avLst/>
            <a:gdLst/>
            <a:ahLst/>
            <a:cxnLst/>
            <a:rect l="l" t="t" r="r" b="b"/>
            <a:pathLst>
              <a:path h="200113">
                <a:moveTo>
                  <a:pt x="0" y="200113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96861" y="4121911"/>
            <a:ext cx="266065" cy="4063"/>
          </a:xfrm>
          <a:custGeom>
            <a:avLst/>
            <a:gdLst/>
            <a:ahLst/>
            <a:cxnLst/>
            <a:rect l="l" t="t" r="r" b="b"/>
            <a:pathLst>
              <a:path w="266065" h="4063">
                <a:moveTo>
                  <a:pt x="266065" y="4063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32510" y="4428617"/>
            <a:ext cx="7520940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lang="ru-RU" sz="800" spc="-5" dirty="0" smtClean="0">
                <a:latin typeface="Arial"/>
                <a:cs typeface="Arial"/>
              </a:rPr>
              <a:t>электропроводность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6"/>
              </a:spcBef>
            </a:pPr>
            <a:endParaRPr sz="850" dirty="0"/>
          </a:p>
          <a:p>
            <a:pPr marL="12700">
              <a:lnSpc>
                <a:spcPct val="100000"/>
              </a:lnSpc>
            </a:pPr>
            <a:r>
              <a:rPr lang="ru-RU" sz="1600" b="1" spc="-15" dirty="0" err="1" smtClean="0">
                <a:latin typeface="Arial"/>
                <a:cs typeface="Arial"/>
              </a:rPr>
              <a:t>Дип</a:t>
            </a:r>
            <a:r>
              <a:rPr lang="ru-RU" sz="1600" b="1" spc="-15" dirty="0" smtClean="0">
                <a:latin typeface="Arial"/>
                <a:cs typeface="Arial"/>
              </a:rPr>
              <a:t>-модуль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112378" y="5341492"/>
            <a:ext cx="407669" cy="1114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800" dirty="0" smtClean="0">
                <a:latin typeface="Arial"/>
                <a:cs typeface="Arial"/>
              </a:rPr>
              <a:t>кровь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80680" y="3102737"/>
            <a:ext cx="695704" cy="1253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800" spc="-10" dirty="0" smtClean="0">
                <a:latin typeface="Arial"/>
                <a:cs typeface="Arial"/>
              </a:rPr>
              <a:t>Поток молока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69122" y="2384678"/>
            <a:ext cx="57594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800" spc="-10" dirty="0" smtClean="0">
                <a:latin typeface="Arial"/>
                <a:cs typeface="Arial"/>
              </a:rPr>
              <a:t>надой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467983" y="2681859"/>
            <a:ext cx="34607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00" b="1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70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491985" y="3428619"/>
            <a:ext cx="34607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00" b="1" spc="-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b="1" spc="-5" dirty="0" smtClean="0">
                <a:solidFill>
                  <a:srgbClr val="FFFFFF"/>
                </a:solidFill>
                <a:latin typeface="Arial"/>
                <a:cs typeface="Arial"/>
              </a:rPr>
              <a:t>60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496939" y="5125973"/>
            <a:ext cx="26543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1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800" b="1" spc="0" dirty="0" smtClean="0">
                <a:solidFill>
                  <a:srgbClr val="FFFFFF"/>
                </a:solidFill>
                <a:latin typeface="Arial"/>
                <a:cs typeface="Arial"/>
              </a:rPr>
              <a:t>QU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929510" y="4076572"/>
            <a:ext cx="351790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20" dirty="0" smtClean="0">
                <a:latin typeface="Arial"/>
                <a:cs typeface="Arial"/>
              </a:rPr>
              <a:t>W</a:t>
            </a:r>
            <a:r>
              <a:rPr sz="800" spc="0" dirty="0" smtClean="0">
                <a:latin typeface="Arial"/>
                <a:cs typeface="Arial"/>
              </a:rPr>
              <a:t>AGO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K</a:t>
            </a:r>
            <a:r>
              <a:rPr sz="800" spc="-5" dirty="0" smtClean="0">
                <a:latin typeface="Arial"/>
                <a:cs typeface="Arial"/>
              </a:rPr>
              <a:t>-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903595" y="6024333"/>
            <a:ext cx="1210691" cy="2698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3958" y="1605788"/>
            <a:ext cx="2347214" cy="12807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3120" y="2363156"/>
            <a:ext cx="720153" cy="171170"/>
          </a:xfrm>
          <a:custGeom>
            <a:avLst/>
            <a:gdLst/>
            <a:ahLst/>
            <a:cxnLst/>
            <a:rect l="l" t="t" r="r" b="b"/>
            <a:pathLst>
              <a:path w="720153" h="171170">
                <a:moveTo>
                  <a:pt x="154217" y="0"/>
                </a:moveTo>
                <a:lnTo>
                  <a:pt x="142519" y="2472"/>
                </a:lnTo>
                <a:lnTo>
                  <a:pt x="0" y="85657"/>
                </a:lnTo>
                <a:lnTo>
                  <a:pt x="142519" y="168715"/>
                </a:lnTo>
                <a:lnTo>
                  <a:pt x="151212" y="171170"/>
                </a:lnTo>
                <a:lnTo>
                  <a:pt x="161634" y="167648"/>
                </a:lnTo>
                <a:lnTo>
                  <a:pt x="170693" y="156502"/>
                </a:lnTo>
                <a:lnTo>
                  <a:pt x="169636" y="144834"/>
                </a:lnTo>
                <a:lnTo>
                  <a:pt x="161709" y="135822"/>
                </a:lnTo>
                <a:lnTo>
                  <a:pt x="108369" y="104707"/>
                </a:lnTo>
                <a:lnTo>
                  <a:pt x="37807" y="104707"/>
                </a:lnTo>
                <a:lnTo>
                  <a:pt x="37807" y="66607"/>
                </a:lnTo>
                <a:lnTo>
                  <a:pt x="105776" y="66607"/>
                </a:lnTo>
                <a:lnTo>
                  <a:pt x="168332" y="28631"/>
                </a:lnTo>
                <a:lnTo>
                  <a:pt x="170116" y="17959"/>
                </a:lnTo>
                <a:lnTo>
                  <a:pt x="164898" y="4822"/>
                </a:lnTo>
                <a:lnTo>
                  <a:pt x="154217" y="0"/>
                </a:lnTo>
                <a:close/>
              </a:path>
              <a:path w="720153" h="171170">
                <a:moveTo>
                  <a:pt x="105776" y="66607"/>
                </a:moveTo>
                <a:lnTo>
                  <a:pt x="37807" y="66607"/>
                </a:lnTo>
                <a:lnTo>
                  <a:pt x="37807" y="104707"/>
                </a:lnTo>
                <a:lnTo>
                  <a:pt x="108369" y="104707"/>
                </a:lnTo>
                <a:lnTo>
                  <a:pt x="103797" y="102040"/>
                </a:lnTo>
                <a:lnTo>
                  <a:pt x="47409" y="102040"/>
                </a:lnTo>
                <a:lnTo>
                  <a:pt x="47409" y="69147"/>
                </a:lnTo>
                <a:lnTo>
                  <a:pt x="101592" y="69147"/>
                </a:lnTo>
                <a:lnTo>
                  <a:pt x="105776" y="66607"/>
                </a:lnTo>
                <a:close/>
              </a:path>
              <a:path w="720153" h="171170">
                <a:moveTo>
                  <a:pt x="720153" y="66607"/>
                </a:moveTo>
                <a:lnTo>
                  <a:pt x="105776" y="66607"/>
                </a:lnTo>
                <a:lnTo>
                  <a:pt x="75041" y="85266"/>
                </a:lnTo>
                <a:lnTo>
                  <a:pt x="108369" y="104707"/>
                </a:lnTo>
                <a:lnTo>
                  <a:pt x="720153" y="104707"/>
                </a:lnTo>
                <a:lnTo>
                  <a:pt x="720153" y="66607"/>
                </a:lnTo>
                <a:close/>
              </a:path>
              <a:path w="720153" h="171170">
                <a:moveTo>
                  <a:pt x="47409" y="69147"/>
                </a:moveTo>
                <a:lnTo>
                  <a:pt x="47409" y="102040"/>
                </a:lnTo>
                <a:lnTo>
                  <a:pt x="75041" y="85266"/>
                </a:lnTo>
                <a:lnTo>
                  <a:pt x="47409" y="69147"/>
                </a:lnTo>
                <a:close/>
              </a:path>
              <a:path w="720153" h="171170">
                <a:moveTo>
                  <a:pt x="75041" y="85266"/>
                </a:moveTo>
                <a:lnTo>
                  <a:pt x="47409" y="102040"/>
                </a:lnTo>
                <a:lnTo>
                  <a:pt x="103797" y="102040"/>
                </a:lnTo>
                <a:lnTo>
                  <a:pt x="75041" y="85266"/>
                </a:lnTo>
                <a:close/>
              </a:path>
              <a:path w="720153" h="171170">
                <a:moveTo>
                  <a:pt x="101592" y="69147"/>
                </a:moveTo>
                <a:lnTo>
                  <a:pt x="47409" y="69147"/>
                </a:lnTo>
                <a:lnTo>
                  <a:pt x="75041" y="85266"/>
                </a:lnTo>
                <a:lnTo>
                  <a:pt x="101592" y="6914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7905" y="2138464"/>
            <a:ext cx="598741" cy="213575"/>
          </a:xfrm>
          <a:custGeom>
            <a:avLst/>
            <a:gdLst/>
            <a:ahLst/>
            <a:cxnLst/>
            <a:rect l="l" t="t" r="r" b="b"/>
            <a:pathLst>
              <a:path w="598741" h="213575">
                <a:moveTo>
                  <a:pt x="0" y="213575"/>
                </a:moveTo>
                <a:lnTo>
                  <a:pt x="598741" y="213575"/>
                </a:lnTo>
                <a:lnTo>
                  <a:pt x="598741" y="0"/>
                </a:lnTo>
                <a:lnTo>
                  <a:pt x="0" y="0"/>
                </a:lnTo>
                <a:lnTo>
                  <a:pt x="0" y="213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96900" y="2181986"/>
            <a:ext cx="410209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Et</a:t>
            </a:r>
            <a:r>
              <a:rPr sz="800" spc="-5" dirty="0" smtClean="0">
                <a:latin typeface="Arial"/>
                <a:cs typeface="Arial"/>
              </a:rPr>
              <a:t>herne</a:t>
            </a:r>
            <a:r>
              <a:rPr sz="800" spc="0" dirty="0" smtClean="0"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115453" y="1257680"/>
            <a:ext cx="4038" cy="622808"/>
          </a:xfrm>
          <a:custGeom>
            <a:avLst/>
            <a:gdLst/>
            <a:ahLst/>
            <a:cxnLst/>
            <a:rect l="l" t="t" r="r" b="b"/>
            <a:pathLst>
              <a:path w="4038" h="622808">
                <a:moveTo>
                  <a:pt x="0" y="622808"/>
                </a:moveTo>
                <a:lnTo>
                  <a:pt x="4038" y="0"/>
                </a:lnTo>
              </a:path>
            </a:pathLst>
          </a:custGeom>
          <a:ln w="38100">
            <a:solidFill>
              <a:srgbClr val="ED7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24483" y="1412747"/>
            <a:ext cx="0" cy="467740"/>
          </a:xfrm>
          <a:custGeom>
            <a:avLst/>
            <a:gdLst/>
            <a:ahLst/>
            <a:cxnLst/>
            <a:rect l="l" t="t" r="r" b="b"/>
            <a:pathLst>
              <a:path h="467740">
                <a:moveTo>
                  <a:pt x="0" y="467740"/>
                </a:moveTo>
                <a:lnTo>
                  <a:pt x="0" y="0"/>
                </a:lnTo>
              </a:path>
            </a:pathLst>
          </a:custGeom>
          <a:ln w="3810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24483" y="3309239"/>
            <a:ext cx="2307716" cy="0"/>
          </a:xfrm>
          <a:custGeom>
            <a:avLst/>
            <a:gdLst/>
            <a:ahLst/>
            <a:cxnLst/>
            <a:rect l="l" t="t" r="r" b="b"/>
            <a:pathLst>
              <a:path w="2307716">
                <a:moveTo>
                  <a:pt x="0" y="0"/>
                </a:moveTo>
                <a:lnTo>
                  <a:pt x="2307716" y="0"/>
                </a:lnTo>
              </a:path>
            </a:pathLst>
          </a:custGeom>
          <a:ln w="38100">
            <a:solidFill>
              <a:srgbClr val="92D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24483" y="2708910"/>
            <a:ext cx="7619" cy="592454"/>
          </a:xfrm>
          <a:custGeom>
            <a:avLst/>
            <a:gdLst/>
            <a:ahLst/>
            <a:cxnLst/>
            <a:rect l="l" t="t" r="r" b="b"/>
            <a:pathLst>
              <a:path w="7619" h="592454">
                <a:moveTo>
                  <a:pt x="0" y="0"/>
                </a:moveTo>
                <a:lnTo>
                  <a:pt x="7619" y="592454"/>
                </a:lnTo>
              </a:path>
            </a:pathLst>
          </a:custGeom>
          <a:ln w="38100">
            <a:solidFill>
              <a:srgbClr val="92D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058922" y="2139188"/>
            <a:ext cx="0" cy="1574800"/>
          </a:xfrm>
          <a:custGeom>
            <a:avLst/>
            <a:gdLst/>
            <a:ahLst/>
            <a:cxnLst/>
            <a:rect l="l" t="t" r="r" b="b"/>
            <a:pathLst>
              <a:path h="1574800">
                <a:moveTo>
                  <a:pt x="0" y="0"/>
                </a:moveTo>
                <a:lnTo>
                  <a:pt x="0" y="1574800"/>
                </a:lnTo>
              </a:path>
            </a:pathLst>
          </a:custGeom>
          <a:ln w="38100">
            <a:solidFill>
              <a:srgbClr val="229B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07667" y="3713988"/>
            <a:ext cx="1151255" cy="0"/>
          </a:xfrm>
          <a:custGeom>
            <a:avLst/>
            <a:gdLst/>
            <a:ahLst/>
            <a:cxnLst/>
            <a:rect l="l" t="t" r="r" b="b"/>
            <a:pathLst>
              <a:path w="1151255">
                <a:moveTo>
                  <a:pt x="115125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229B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68067" y="1880489"/>
            <a:ext cx="2868041" cy="0"/>
          </a:xfrm>
          <a:custGeom>
            <a:avLst/>
            <a:gdLst/>
            <a:ahLst/>
            <a:cxnLst/>
            <a:rect l="l" t="t" r="r" b="b"/>
            <a:pathLst>
              <a:path w="2868041">
                <a:moveTo>
                  <a:pt x="2868041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31790" y="1870075"/>
            <a:ext cx="4318" cy="4289450"/>
          </a:xfrm>
          <a:custGeom>
            <a:avLst/>
            <a:gdLst/>
            <a:ahLst/>
            <a:cxnLst/>
            <a:rect l="l" t="t" r="r" b="b"/>
            <a:pathLst>
              <a:path w="4318" h="4289450">
                <a:moveTo>
                  <a:pt x="4318" y="428945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31790" y="6159525"/>
            <a:ext cx="704850" cy="0"/>
          </a:xfrm>
          <a:custGeom>
            <a:avLst/>
            <a:gdLst/>
            <a:ahLst/>
            <a:cxnLst/>
            <a:rect l="l" t="t" r="r" b="b"/>
            <a:pathLst>
              <a:path w="704850">
                <a:moveTo>
                  <a:pt x="70485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51369" y="6056198"/>
            <a:ext cx="880833" cy="237985"/>
          </a:xfrm>
          <a:custGeom>
            <a:avLst/>
            <a:gdLst/>
            <a:ahLst/>
            <a:cxnLst/>
            <a:rect l="l" t="t" r="r" b="b"/>
            <a:pathLst>
              <a:path w="880833" h="237985">
                <a:moveTo>
                  <a:pt x="0" y="237985"/>
                </a:moveTo>
                <a:lnTo>
                  <a:pt x="880833" y="237985"/>
                </a:lnTo>
                <a:lnTo>
                  <a:pt x="880833" y="0"/>
                </a:lnTo>
                <a:lnTo>
                  <a:pt x="0" y="0"/>
                </a:lnTo>
                <a:lnTo>
                  <a:pt x="0" y="237985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151369" y="6056198"/>
            <a:ext cx="880833" cy="237985"/>
          </a:xfrm>
          <a:custGeom>
            <a:avLst/>
            <a:gdLst/>
            <a:ahLst/>
            <a:cxnLst/>
            <a:rect l="l" t="t" r="r" b="b"/>
            <a:pathLst>
              <a:path w="880833" h="237985">
                <a:moveTo>
                  <a:pt x="0" y="237985"/>
                </a:moveTo>
                <a:lnTo>
                  <a:pt x="880833" y="237985"/>
                </a:lnTo>
                <a:lnTo>
                  <a:pt x="880833" y="0"/>
                </a:lnTo>
                <a:lnTo>
                  <a:pt x="0" y="0"/>
                </a:lnTo>
                <a:lnTo>
                  <a:pt x="0" y="23798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7262241" y="6096711"/>
            <a:ext cx="66294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Arial"/>
                <a:cs typeface="Arial"/>
              </a:rPr>
              <a:t>8</a:t>
            </a:r>
            <a:r>
              <a:rPr sz="1000" spc="-5" dirty="0" smtClean="0">
                <a:latin typeface="Arial"/>
                <a:cs typeface="Arial"/>
              </a:rPr>
              <a:t> </a:t>
            </a:r>
            <a:r>
              <a:rPr lang="ru-RU" sz="1000" spc="-20" dirty="0" smtClean="0">
                <a:latin typeface="Arial"/>
                <a:cs typeface="Arial"/>
              </a:rPr>
              <a:t>входов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896861" y="2886582"/>
            <a:ext cx="0" cy="1235328"/>
          </a:xfrm>
          <a:custGeom>
            <a:avLst/>
            <a:gdLst/>
            <a:ahLst/>
            <a:cxnLst/>
            <a:rect l="l" t="t" r="r" b="b"/>
            <a:pathLst>
              <a:path h="1235328">
                <a:moveTo>
                  <a:pt x="0" y="1235328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995796" y="2708910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21653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ED7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95161" y="3482213"/>
            <a:ext cx="216408" cy="0"/>
          </a:xfrm>
          <a:custGeom>
            <a:avLst/>
            <a:gdLst/>
            <a:ahLst/>
            <a:cxnLst/>
            <a:rect l="l" t="t" r="r" b="b"/>
            <a:pathLst>
              <a:path w="216408">
                <a:moveTo>
                  <a:pt x="216408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ED7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69380" y="5222621"/>
            <a:ext cx="216408" cy="0"/>
          </a:xfrm>
          <a:custGeom>
            <a:avLst/>
            <a:gdLst/>
            <a:ahLst/>
            <a:cxnLst/>
            <a:rect l="l" t="t" r="r" b="b"/>
            <a:pathLst>
              <a:path w="216408">
                <a:moveTo>
                  <a:pt x="216408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ED7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90700" y="4986934"/>
            <a:ext cx="1340485" cy="10948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07667" y="3713988"/>
            <a:ext cx="0" cy="1907870"/>
          </a:xfrm>
          <a:custGeom>
            <a:avLst/>
            <a:gdLst/>
            <a:ahLst/>
            <a:cxnLst/>
            <a:rect l="l" t="t" r="r" b="b"/>
            <a:pathLst>
              <a:path h="1907870">
                <a:moveTo>
                  <a:pt x="0" y="0"/>
                </a:moveTo>
                <a:lnTo>
                  <a:pt x="0" y="1907870"/>
                </a:lnTo>
              </a:path>
            </a:pathLst>
          </a:custGeom>
          <a:ln w="38100">
            <a:solidFill>
              <a:srgbClr val="229B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174104" y="1045971"/>
            <a:ext cx="177927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dirty="0" smtClean="0">
                <a:latin typeface="Arial"/>
                <a:cs typeface="Arial"/>
              </a:rPr>
              <a:t>коммуникация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9" name="object 7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174104" y="1442211"/>
            <a:ext cx="2179346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lang="ru-RU" sz="2000" dirty="0">
                <a:latin typeface="Arial"/>
                <a:cs typeface="Arial"/>
              </a:rPr>
              <a:t>в</a:t>
            </a:r>
            <a:r>
              <a:rPr lang="ru-RU" sz="2000" dirty="0" smtClean="0">
                <a:latin typeface="Arial"/>
                <a:cs typeface="Arial"/>
              </a:rPr>
              <a:t>нутри модуля места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100" y="1117853"/>
            <a:ext cx="3996690" cy="18472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Пульт управления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19"/>
              </a:spcBef>
            </a:pPr>
            <a:endParaRPr sz="1300" dirty="0"/>
          </a:p>
          <a:p>
            <a:pPr marL="265430" indent="-18161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265430" algn="l"/>
              </a:tabLst>
            </a:pPr>
            <a:r>
              <a:rPr lang="ru-RU" sz="1800" spc="0" dirty="0" smtClean="0">
                <a:latin typeface="Arial"/>
                <a:cs typeface="Arial"/>
              </a:rPr>
              <a:t>Дисплей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D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4"/>
              </a:spcBef>
              <a:buClr>
                <a:srgbClr val="868686"/>
              </a:buClr>
              <a:buFont typeface="Arial"/>
              <a:buChar char="•"/>
            </a:pPr>
            <a:endParaRPr sz="850" dirty="0"/>
          </a:p>
          <a:p>
            <a:pPr marL="265430" indent="-18161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265430" algn="l"/>
              </a:tabLst>
            </a:pPr>
            <a:r>
              <a:rPr lang="ru-RU" sz="1800" spc="0" dirty="0" smtClean="0">
                <a:latin typeface="Arial"/>
                <a:cs typeface="Arial"/>
              </a:rPr>
              <a:t>зеленый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lang="ru-RU" sz="1800" spc="15" dirty="0" smtClean="0">
                <a:latin typeface="Arial"/>
                <a:cs typeface="Arial"/>
              </a:rPr>
              <a:t>желтый и красный светодиод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2"/>
              </a:spcBef>
              <a:buClr>
                <a:srgbClr val="868686"/>
              </a:buClr>
              <a:buFont typeface="Arial"/>
              <a:buChar char="•"/>
            </a:pPr>
            <a:endParaRPr sz="850" dirty="0"/>
          </a:p>
          <a:p>
            <a:pPr marL="265430" indent="-18161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265430" algn="l"/>
              </a:tabLst>
            </a:pPr>
            <a:r>
              <a:rPr lang="ru-RU" sz="1800" spc="0" dirty="0" smtClean="0">
                <a:latin typeface="Arial"/>
                <a:cs typeface="Arial"/>
              </a:rPr>
              <a:t>Клавиши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AR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-</a:t>
            </a:r>
            <a:r>
              <a:rPr lang="ru-RU" sz="1800" spc="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OP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78069" y="1557478"/>
            <a:ext cx="2468371" cy="4674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35657" y="3212985"/>
            <a:ext cx="2376297" cy="30458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19855" y="5013197"/>
            <a:ext cx="936117" cy="1080096"/>
          </a:xfrm>
          <a:custGeom>
            <a:avLst/>
            <a:gdLst/>
            <a:ahLst/>
            <a:cxnLst/>
            <a:rect l="l" t="t" r="r" b="b"/>
            <a:pathLst>
              <a:path w="936117" h="1080096">
                <a:moveTo>
                  <a:pt x="0" y="540004"/>
                </a:moveTo>
                <a:lnTo>
                  <a:pt x="1551" y="495720"/>
                </a:lnTo>
                <a:lnTo>
                  <a:pt x="6125" y="452422"/>
                </a:lnTo>
                <a:lnTo>
                  <a:pt x="13602" y="410247"/>
                </a:lnTo>
                <a:lnTo>
                  <a:pt x="23861" y="369336"/>
                </a:lnTo>
                <a:lnTo>
                  <a:pt x="36782" y="329826"/>
                </a:lnTo>
                <a:lnTo>
                  <a:pt x="52244" y="291858"/>
                </a:lnTo>
                <a:lnTo>
                  <a:pt x="70126" y="255570"/>
                </a:lnTo>
                <a:lnTo>
                  <a:pt x="90310" y="221101"/>
                </a:lnTo>
                <a:lnTo>
                  <a:pt x="112673" y="188591"/>
                </a:lnTo>
                <a:lnTo>
                  <a:pt x="137096" y="158178"/>
                </a:lnTo>
                <a:lnTo>
                  <a:pt x="163458" y="130001"/>
                </a:lnTo>
                <a:lnTo>
                  <a:pt x="191639" y="104200"/>
                </a:lnTo>
                <a:lnTo>
                  <a:pt x="252977" y="60281"/>
                </a:lnTo>
                <a:lnTo>
                  <a:pt x="320145" y="27533"/>
                </a:lnTo>
                <a:lnTo>
                  <a:pt x="392181" y="7068"/>
                </a:lnTo>
                <a:lnTo>
                  <a:pt x="468122" y="0"/>
                </a:lnTo>
                <a:lnTo>
                  <a:pt x="506501" y="1790"/>
                </a:lnTo>
                <a:lnTo>
                  <a:pt x="580579" y="15696"/>
                </a:lnTo>
                <a:lnTo>
                  <a:pt x="650277" y="42441"/>
                </a:lnTo>
                <a:lnTo>
                  <a:pt x="714632" y="80914"/>
                </a:lnTo>
                <a:lnTo>
                  <a:pt x="772679" y="130001"/>
                </a:lnTo>
                <a:lnTo>
                  <a:pt x="799036" y="158178"/>
                </a:lnTo>
                <a:lnTo>
                  <a:pt x="823455" y="188591"/>
                </a:lnTo>
                <a:lnTo>
                  <a:pt x="845814" y="221101"/>
                </a:lnTo>
                <a:lnTo>
                  <a:pt x="865995" y="255570"/>
                </a:lnTo>
                <a:lnTo>
                  <a:pt x="883876" y="291858"/>
                </a:lnTo>
                <a:lnTo>
                  <a:pt x="899336" y="329826"/>
                </a:lnTo>
                <a:lnTo>
                  <a:pt x="912256" y="369336"/>
                </a:lnTo>
                <a:lnTo>
                  <a:pt x="922514" y="410247"/>
                </a:lnTo>
                <a:lnTo>
                  <a:pt x="929991" y="452422"/>
                </a:lnTo>
                <a:lnTo>
                  <a:pt x="934565" y="495720"/>
                </a:lnTo>
                <a:lnTo>
                  <a:pt x="936117" y="540004"/>
                </a:lnTo>
                <a:lnTo>
                  <a:pt x="934565" y="584301"/>
                </a:lnTo>
                <a:lnTo>
                  <a:pt x="929991" y="627612"/>
                </a:lnTo>
                <a:lnTo>
                  <a:pt x="922514" y="669798"/>
                </a:lnTo>
                <a:lnTo>
                  <a:pt x="912256" y="710719"/>
                </a:lnTo>
                <a:lnTo>
                  <a:pt x="899336" y="750237"/>
                </a:lnTo>
                <a:lnTo>
                  <a:pt x="883876" y="788213"/>
                </a:lnTo>
                <a:lnTo>
                  <a:pt x="865995" y="824507"/>
                </a:lnTo>
                <a:lnTo>
                  <a:pt x="845814" y="858981"/>
                </a:lnTo>
                <a:lnTo>
                  <a:pt x="823455" y="891495"/>
                </a:lnTo>
                <a:lnTo>
                  <a:pt x="799036" y="921912"/>
                </a:lnTo>
                <a:lnTo>
                  <a:pt x="772679" y="950091"/>
                </a:lnTo>
                <a:lnTo>
                  <a:pt x="744504" y="975893"/>
                </a:lnTo>
                <a:lnTo>
                  <a:pt x="683183" y="1019815"/>
                </a:lnTo>
                <a:lnTo>
                  <a:pt x="616036" y="1052563"/>
                </a:lnTo>
                <a:lnTo>
                  <a:pt x="544027" y="1073028"/>
                </a:lnTo>
                <a:lnTo>
                  <a:pt x="468122" y="1080096"/>
                </a:lnTo>
                <a:lnTo>
                  <a:pt x="429723" y="1078306"/>
                </a:lnTo>
                <a:lnTo>
                  <a:pt x="355615" y="1064401"/>
                </a:lnTo>
                <a:lnTo>
                  <a:pt x="285892" y="1037655"/>
                </a:lnTo>
                <a:lnTo>
                  <a:pt x="221519" y="999181"/>
                </a:lnTo>
                <a:lnTo>
                  <a:pt x="163458" y="950091"/>
                </a:lnTo>
                <a:lnTo>
                  <a:pt x="137096" y="921912"/>
                </a:lnTo>
                <a:lnTo>
                  <a:pt x="112673" y="891495"/>
                </a:lnTo>
                <a:lnTo>
                  <a:pt x="90310" y="858981"/>
                </a:lnTo>
                <a:lnTo>
                  <a:pt x="70126" y="824507"/>
                </a:lnTo>
                <a:lnTo>
                  <a:pt x="52244" y="788213"/>
                </a:lnTo>
                <a:lnTo>
                  <a:pt x="36782" y="750237"/>
                </a:lnTo>
                <a:lnTo>
                  <a:pt x="23861" y="710719"/>
                </a:lnTo>
                <a:lnTo>
                  <a:pt x="13602" y="669798"/>
                </a:lnTo>
                <a:lnTo>
                  <a:pt x="6125" y="627612"/>
                </a:lnTo>
                <a:lnTo>
                  <a:pt x="1551" y="584301"/>
                </a:lnTo>
                <a:lnTo>
                  <a:pt x="0" y="540004"/>
                </a:lnTo>
                <a:close/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67936" y="3566286"/>
            <a:ext cx="1305052" cy="1734947"/>
          </a:xfrm>
          <a:custGeom>
            <a:avLst/>
            <a:gdLst/>
            <a:ahLst/>
            <a:cxnLst/>
            <a:rect l="l" t="t" r="r" b="b"/>
            <a:pathLst>
              <a:path w="1305052" h="1734947">
                <a:moveTo>
                  <a:pt x="18541" y="1617980"/>
                </a:moveTo>
                <a:lnTo>
                  <a:pt x="13080" y="1622298"/>
                </a:lnTo>
                <a:lnTo>
                  <a:pt x="12318" y="1628394"/>
                </a:lnTo>
                <a:lnTo>
                  <a:pt x="0" y="1734947"/>
                </a:lnTo>
                <a:lnTo>
                  <a:pt x="25904" y="1724025"/>
                </a:lnTo>
                <a:lnTo>
                  <a:pt x="22098" y="1724025"/>
                </a:lnTo>
                <a:lnTo>
                  <a:pt x="4317" y="1710689"/>
                </a:lnTo>
                <a:lnTo>
                  <a:pt x="28983" y="1677801"/>
                </a:lnTo>
                <a:lnTo>
                  <a:pt x="34416" y="1630933"/>
                </a:lnTo>
                <a:lnTo>
                  <a:pt x="35051" y="1624838"/>
                </a:lnTo>
                <a:lnTo>
                  <a:pt x="30734" y="1619377"/>
                </a:lnTo>
                <a:lnTo>
                  <a:pt x="24637" y="1618614"/>
                </a:lnTo>
                <a:lnTo>
                  <a:pt x="18541" y="1617980"/>
                </a:lnTo>
                <a:close/>
              </a:path>
              <a:path w="1305052" h="1734947">
                <a:moveTo>
                  <a:pt x="28983" y="1677801"/>
                </a:moveTo>
                <a:lnTo>
                  <a:pt x="4317" y="1710689"/>
                </a:lnTo>
                <a:lnTo>
                  <a:pt x="22098" y="1724025"/>
                </a:lnTo>
                <a:lnTo>
                  <a:pt x="26193" y="1718564"/>
                </a:lnTo>
                <a:lnTo>
                  <a:pt x="24257" y="1718564"/>
                </a:lnTo>
                <a:lnTo>
                  <a:pt x="8889" y="1707134"/>
                </a:lnTo>
                <a:lnTo>
                  <a:pt x="26440" y="1699729"/>
                </a:lnTo>
                <a:lnTo>
                  <a:pt x="28983" y="1677801"/>
                </a:lnTo>
                <a:close/>
              </a:path>
              <a:path w="1305052" h="1734947">
                <a:moveTo>
                  <a:pt x="95885" y="1670431"/>
                </a:moveTo>
                <a:lnTo>
                  <a:pt x="46742" y="1691164"/>
                </a:lnTo>
                <a:lnTo>
                  <a:pt x="22098" y="1724025"/>
                </a:lnTo>
                <a:lnTo>
                  <a:pt x="25904" y="1724025"/>
                </a:lnTo>
                <a:lnTo>
                  <a:pt x="104521" y="1690877"/>
                </a:lnTo>
                <a:lnTo>
                  <a:pt x="107061" y="1684401"/>
                </a:lnTo>
                <a:lnTo>
                  <a:pt x="104775" y="1678686"/>
                </a:lnTo>
                <a:lnTo>
                  <a:pt x="102362" y="1673098"/>
                </a:lnTo>
                <a:lnTo>
                  <a:pt x="95885" y="1670431"/>
                </a:lnTo>
                <a:close/>
              </a:path>
              <a:path w="1305052" h="1734947">
                <a:moveTo>
                  <a:pt x="26440" y="1699729"/>
                </a:moveTo>
                <a:lnTo>
                  <a:pt x="8889" y="1707134"/>
                </a:lnTo>
                <a:lnTo>
                  <a:pt x="24257" y="1718564"/>
                </a:lnTo>
                <a:lnTo>
                  <a:pt x="26440" y="1699729"/>
                </a:lnTo>
                <a:close/>
              </a:path>
              <a:path w="1305052" h="1734947">
                <a:moveTo>
                  <a:pt x="46742" y="1691164"/>
                </a:moveTo>
                <a:lnTo>
                  <a:pt x="26440" y="1699729"/>
                </a:lnTo>
                <a:lnTo>
                  <a:pt x="24257" y="1718564"/>
                </a:lnTo>
                <a:lnTo>
                  <a:pt x="26193" y="1718564"/>
                </a:lnTo>
                <a:lnTo>
                  <a:pt x="46742" y="1691164"/>
                </a:lnTo>
                <a:close/>
              </a:path>
              <a:path w="1305052" h="1734947">
                <a:moveTo>
                  <a:pt x="1287272" y="0"/>
                </a:moveTo>
                <a:lnTo>
                  <a:pt x="28983" y="1677801"/>
                </a:lnTo>
                <a:lnTo>
                  <a:pt x="26440" y="1699729"/>
                </a:lnTo>
                <a:lnTo>
                  <a:pt x="46742" y="1691164"/>
                </a:lnTo>
                <a:lnTo>
                  <a:pt x="1305052" y="13335"/>
                </a:lnTo>
                <a:lnTo>
                  <a:pt x="12872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7582" y="1628775"/>
            <a:ext cx="3062224" cy="3240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0966" y="5427421"/>
            <a:ext cx="326453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3675" indent="-18161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193675" algn="l"/>
              </a:tabLst>
            </a:pPr>
            <a:r>
              <a:rPr lang="ru-RU" sz="1800" spc="0" dirty="0" smtClean="0">
                <a:latin typeface="Arial"/>
                <a:cs typeface="Arial"/>
              </a:rPr>
              <a:t>Сменный сервисный модуль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43220" y="3933761"/>
            <a:ext cx="2361183" cy="23035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100" y="1117853"/>
            <a:ext cx="6630670" cy="872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Модульный принцип в</a:t>
            </a:r>
            <a:r>
              <a:rPr lang="ru-RU" sz="2000" b="1" dirty="0" smtClean="0">
                <a:latin typeface="Arial"/>
                <a:cs typeface="Arial"/>
              </a:rPr>
              <a:t>нутри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42"/>
              </a:spcBef>
            </a:pPr>
            <a:endParaRPr sz="1000" dirty="0"/>
          </a:p>
          <a:p>
            <a:pPr marL="3074670" indent="-18161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3074670" algn="l"/>
              </a:tabLst>
            </a:pPr>
            <a:r>
              <a:rPr lang="ru-RU" sz="1800" spc="-40" dirty="0" smtClean="0">
                <a:latin typeface="Arial"/>
                <a:cs typeface="Arial"/>
              </a:rPr>
              <a:t>Собрано и протестировано на заводе-изготовителе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795" y="1117853"/>
            <a:ext cx="3892805" cy="1621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Модульный принцип снаружи</a:t>
            </a:r>
            <a:endParaRPr sz="9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93675" marR="12700" indent="-181610">
              <a:lnSpc>
                <a:spcPct val="110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193675" algn="l"/>
              </a:tabLst>
            </a:pPr>
            <a:r>
              <a:rPr lang="ru-RU" sz="1800" spc="0" dirty="0" smtClean="0">
                <a:latin typeface="Arial"/>
                <a:cs typeface="Arial"/>
              </a:rPr>
              <a:t>Применение </a:t>
            </a:r>
            <a:r>
              <a:rPr sz="1800" spc="0" dirty="0" err="1" smtClean="0">
                <a:latin typeface="Arial"/>
                <a:cs typeface="Arial"/>
              </a:rPr>
              <a:t>Da</a:t>
            </a:r>
            <a:r>
              <a:rPr sz="1800" spc="-10" dirty="0" err="1" smtClean="0">
                <a:latin typeface="Arial"/>
                <a:cs typeface="Arial"/>
              </a:rPr>
              <a:t>i</a:t>
            </a:r>
            <a:r>
              <a:rPr sz="1800" spc="0" dirty="0" err="1" smtClean="0">
                <a:latin typeface="Arial"/>
                <a:cs typeface="Arial"/>
              </a:rPr>
              <a:t>r</a:t>
            </a:r>
            <a:r>
              <a:rPr sz="1800" spc="-25" dirty="0" err="1" smtClean="0">
                <a:latin typeface="Arial"/>
                <a:cs typeface="Arial"/>
              </a:rPr>
              <a:t>y</a:t>
            </a:r>
            <a:r>
              <a:rPr sz="1800" spc="0" dirty="0" err="1" smtClean="0">
                <a:latin typeface="Arial"/>
                <a:cs typeface="Arial"/>
              </a:rPr>
              <a:t>ProQ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lang="ru-RU" sz="1800" spc="35" dirty="0" smtClean="0">
                <a:latin typeface="Arial"/>
                <a:cs typeface="Arial"/>
              </a:rPr>
              <a:t>в разным доильных системах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lang="ru-RU" sz="1800" spc="0" dirty="0" smtClean="0">
                <a:latin typeface="Arial"/>
                <a:cs typeface="Arial"/>
              </a:rPr>
              <a:t>например, </a:t>
            </a:r>
            <a:r>
              <a:rPr sz="1800" spc="0" dirty="0" smtClean="0">
                <a:latin typeface="Arial"/>
                <a:cs typeface="Arial"/>
              </a:rPr>
              <a:t>Si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-5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-</a:t>
            </a:r>
            <a:r>
              <a:rPr sz="1800" spc="-5" dirty="0" smtClean="0">
                <a:latin typeface="Arial"/>
                <a:cs typeface="Arial"/>
              </a:rPr>
              <a:t>b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-Si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lang="ru-RU" sz="1800" spc="35" dirty="0" smtClean="0">
                <a:latin typeface="Arial"/>
                <a:cs typeface="Arial"/>
              </a:rPr>
              <a:t>бокс робота</a:t>
            </a:r>
            <a:r>
              <a:rPr sz="1800" spc="0" dirty="0" smtClean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5573" y="5105323"/>
            <a:ext cx="1944243" cy="1332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16243" y="5106555"/>
            <a:ext cx="1929892" cy="1332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5883" y="5106593"/>
            <a:ext cx="1944242" cy="13312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48071" y="1372616"/>
            <a:ext cx="2520314" cy="32247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85690" y="1772792"/>
            <a:ext cx="3354578" cy="3544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6795" y="1117853"/>
            <a:ext cx="6887209" cy="5019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Внутрення</a:t>
            </a:r>
            <a:r>
              <a:rPr lang="ru-RU" sz="2000" b="1" dirty="0" smtClean="0">
                <a:latin typeface="Arial"/>
                <a:cs typeface="Arial"/>
              </a:rPr>
              <a:t>я коммутация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73"/>
              </a:spcBef>
            </a:pPr>
            <a:endParaRPr sz="1000" dirty="0"/>
          </a:p>
          <a:p>
            <a:pPr marL="31750">
              <a:lnSpc>
                <a:spcPct val="100000"/>
              </a:lnSpc>
            </a:pPr>
            <a:r>
              <a:rPr lang="ru-RU" sz="1800" dirty="0" smtClean="0">
                <a:latin typeface="Arial"/>
                <a:cs typeface="Arial"/>
              </a:rPr>
              <a:t>данные</a:t>
            </a:r>
            <a:endParaRPr sz="1800" dirty="0">
              <a:latin typeface="Arial"/>
              <a:cs typeface="Arial"/>
            </a:endParaRPr>
          </a:p>
          <a:p>
            <a:pPr marL="775970" indent="-287020">
              <a:lnSpc>
                <a:spcPct val="100000"/>
              </a:lnSpc>
              <a:buFont typeface="Arial"/>
              <a:buChar char="•"/>
              <a:tabLst>
                <a:tab pos="775970" algn="l"/>
              </a:tabLst>
            </a:pPr>
            <a:r>
              <a:rPr sz="1800" dirty="0" smtClean="0">
                <a:latin typeface="Arial"/>
                <a:cs typeface="Arial"/>
              </a:rPr>
              <a:t>RS </a:t>
            </a:r>
            <a:r>
              <a:rPr sz="1800" spc="-10" dirty="0" smtClean="0">
                <a:latin typeface="Arial"/>
                <a:cs typeface="Arial"/>
              </a:rPr>
              <a:t>4</a:t>
            </a:r>
            <a:r>
              <a:rPr sz="1800" spc="0" dirty="0" smtClean="0">
                <a:latin typeface="Arial"/>
                <a:cs typeface="Arial"/>
              </a:rPr>
              <a:t>85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DP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etB</a:t>
            </a:r>
            <a:endParaRPr sz="1800" dirty="0">
              <a:latin typeface="Arial"/>
              <a:cs typeface="Arial"/>
            </a:endParaRPr>
          </a:p>
          <a:p>
            <a:pPr marL="775970" indent="-287020">
              <a:lnSpc>
                <a:spcPct val="100000"/>
              </a:lnSpc>
              <a:buFont typeface="Arial"/>
              <a:buChar char="•"/>
              <a:tabLst>
                <a:tab pos="775970" algn="l"/>
              </a:tabLst>
            </a:pPr>
            <a:r>
              <a:rPr sz="1800" dirty="0" smtClean="0">
                <a:latin typeface="Arial"/>
                <a:cs typeface="Arial"/>
              </a:rPr>
              <a:t>CA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en</a:t>
            </a:r>
            <a:endParaRPr sz="1800" dirty="0">
              <a:latin typeface="Arial"/>
              <a:cs typeface="Arial"/>
            </a:endParaRPr>
          </a:p>
          <a:p>
            <a:pPr marL="775970" indent="-287020">
              <a:lnSpc>
                <a:spcPct val="100000"/>
              </a:lnSpc>
              <a:buFont typeface="Arial"/>
              <a:buChar char="•"/>
              <a:tabLst>
                <a:tab pos="775970" algn="l"/>
              </a:tabLst>
            </a:pPr>
            <a:r>
              <a:rPr sz="1800" dirty="0" smtClean="0">
                <a:latin typeface="Arial"/>
                <a:cs typeface="Arial"/>
              </a:rPr>
              <a:t>K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us</a:t>
            </a:r>
            <a:endParaRPr sz="1800" dirty="0">
              <a:latin typeface="Arial"/>
              <a:cs typeface="Arial"/>
            </a:endParaRPr>
          </a:p>
          <a:p>
            <a:pPr marL="775970" indent="-287020">
              <a:lnSpc>
                <a:spcPct val="100000"/>
              </a:lnSpc>
              <a:buFont typeface="Arial"/>
              <a:buChar char="•"/>
              <a:tabLst>
                <a:tab pos="775970" algn="l"/>
              </a:tabLst>
            </a:pPr>
            <a:r>
              <a:rPr sz="1800" dirty="0" smtClean="0">
                <a:latin typeface="Arial"/>
                <a:cs typeface="Arial"/>
              </a:rPr>
              <a:t>Eth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t-</a:t>
            </a:r>
            <a:r>
              <a:rPr lang="ru-RU" sz="1800" spc="0" dirty="0" smtClean="0">
                <a:latin typeface="Arial"/>
                <a:cs typeface="Arial"/>
              </a:rPr>
              <a:t>камера</a:t>
            </a:r>
            <a:endParaRPr sz="1800" dirty="0">
              <a:latin typeface="Arial"/>
              <a:cs typeface="Arial"/>
            </a:endParaRPr>
          </a:p>
          <a:p>
            <a:pPr marL="775970" indent="-287020">
              <a:lnSpc>
                <a:spcPct val="100000"/>
              </a:lnSpc>
              <a:buFont typeface="Arial"/>
              <a:buChar char="•"/>
              <a:tabLst>
                <a:tab pos="775970" algn="l"/>
              </a:tabLst>
            </a:pPr>
            <a:r>
              <a:rPr sz="1800" dirty="0" smtClean="0">
                <a:latin typeface="Arial"/>
                <a:cs typeface="Arial"/>
              </a:rPr>
              <a:t>Eth</a:t>
            </a:r>
            <a:r>
              <a:rPr sz="1800" spc="-15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ne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5" dirty="0" smtClean="0">
                <a:latin typeface="Arial"/>
                <a:cs typeface="Arial"/>
              </a:rPr>
              <a:t>-</a:t>
            </a:r>
            <a:r>
              <a:rPr lang="ru-RU" dirty="0" smtClean="0">
                <a:latin typeface="Arial"/>
                <a:cs typeface="Arial"/>
              </a:rPr>
              <a:t>сеть</a:t>
            </a:r>
            <a:endParaRPr sz="1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</a:pPr>
            <a:r>
              <a:rPr lang="ru-RU" sz="1800" dirty="0" smtClean="0">
                <a:latin typeface="Arial"/>
                <a:cs typeface="Arial"/>
              </a:rPr>
              <a:t>управление</a:t>
            </a:r>
            <a:endParaRPr sz="1800" dirty="0">
              <a:latin typeface="Arial"/>
              <a:cs typeface="Arial"/>
            </a:endParaRPr>
          </a:p>
          <a:p>
            <a:pPr marL="775970" indent="-287020">
              <a:lnSpc>
                <a:spcPct val="100000"/>
              </a:lnSpc>
              <a:buFont typeface="Arial"/>
              <a:buChar char="•"/>
              <a:tabLst>
                <a:tab pos="775970" algn="l"/>
              </a:tabLst>
            </a:pPr>
            <a:r>
              <a:rPr lang="ru-RU" sz="1800" dirty="0" smtClean="0">
                <a:latin typeface="Arial"/>
                <a:cs typeface="Arial"/>
              </a:rPr>
              <a:t>Модуль подачи </a:t>
            </a:r>
            <a:r>
              <a:rPr lang="ru-RU" sz="1800" dirty="0" err="1" smtClean="0">
                <a:latin typeface="Arial"/>
                <a:cs typeface="Arial"/>
              </a:rPr>
              <a:t>дипсредства</a:t>
            </a:r>
            <a:endParaRPr sz="1800" dirty="0">
              <a:latin typeface="Arial"/>
              <a:cs typeface="Arial"/>
            </a:endParaRPr>
          </a:p>
          <a:p>
            <a:pPr marL="775970" indent="-287020">
              <a:lnSpc>
                <a:spcPct val="100000"/>
              </a:lnSpc>
              <a:buFont typeface="Arial"/>
              <a:buChar char="•"/>
              <a:tabLst>
                <a:tab pos="775970" algn="l"/>
              </a:tabLst>
            </a:pPr>
            <a:r>
              <a:rPr sz="1800" dirty="0" smtClean="0">
                <a:latin typeface="Arial"/>
                <a:cs typeface="Arial"/>
              </a:rPr>
              <a:t>CIP</a:t>
            </a:r>
            <a:r>
              <a:rPr lang="ru-RU" sz="1800" dirty="0" smtClean="0">
                <a:latin typeface="Arial"/>
                <a:cs typeface="Arial"/>
              </a:rPr>
              <a:t>-промывка</a:t>
            </a:r>
            <a:endParaRPr sz="1800" dirty="0">
              <a:latin typeface="Arial"/>
              <a:cs typeface="Arial"/>
            </a:endParaRPr>
          </a:p>
          <a:p>
            <a:pPr marL="775970" indent="-287020">
              <a:lnSpc>
                <a:spcPct val="100000"/>
              </a:lnSpc>
              <a:buFont typeface="Arial"/>
              <a:buChar char="•"/>
              <a:tabLst>
                <a:tab pos="775970" algn="l"/>
              </a:tabLst>
            </a:pPr>
            <a:r>
              <a:rPr sz="1800" dirty="0" smtClean="0">
                <a:latin typeface="Arial"/>
                <a:cs typeface="Arial"/>
              </a:rPr>
              <a:t>PCU</a:t>
            </a:r>
            <a:endParaRPr sz="1800" dirty="0">
              <a:latin typeface="Arial"/>
              <a:cs typeface="Arial"/>
            </a:endParaRPr>
          </a:p>
          <a:p>
            <a:pPr marL="775970" indent="-287020">
              <a:lnSpc>
                <a:spcPct val="100000"/>
              </a:lnSpc>
              <a:buFont typeface="Arial"/>
              <a:buChar char="•"/>
              <a:tabLst>
                <a:tab pos="775970" algn="l"/>
              </a:tabLst>
            </a:pPr>
            <a:r>
              <a:rPr lang="ru-RU" sz="1800" dirty="0" smtClean="0">
                <a:latin typeface="Arial"/>
                <a:cs typeface="Arial"/>
              </a:rPr>
              <a:t>Пульт управления</a:t>
            </a:r>
            <a:endParaRPr sz="1800" dirty="0">
              <a:latin typeface="Arial"/>
              <a:cs typeface="Arial"/>
            </a:endParaRPr>
          </a:p>
          <a:p>
            <a:pPr marL="775970" indent="-287020">
              <a:lnSpc>
                <a:spcPct val="100000"/>
              </a:lnSpc>
              <a:buFont typeface="Arial"/>
              <a:buChar char="•"/>
              <a:tabLst>
                <a:tab pos="775970" algn="l"/>
              </a:tabLst>
            </a:pPr>
            <a:r>
              <a:rPr lang="ru-RU" sz="1800" spc="-100" dirty="0" smtClean="0">
                <a:latin typeface="Arial"/>
                <a:cs typeface="Arial"/>
              </a:rPr>
              <a:t>Привод сетей питания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35"/>
              </a:spcBef>
            </a:pPr>
            <a:endParaRPr sz="7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93675" indent="-181610">
              <a:lnSpc>
                <a:spcPct val="100000"/>
              </a:lnSpc>
              <a:buClr>
                <a:srgbClr val="868686"/>
              </a:buClr>
              <a:buSzPct val="109375"/>
              <a:buFont typeface="Arial"/>
              <a:buChar char="•"/>
              <a:tabLst>
                <a:tab pos="193675" algn="l"/>
              </a:tabLst>
            </a:pPr>
            <a:r>
              <a:rPr lang="ru-RU" sz="1600" spc="-15" dirty="0" smtClean="0">
                <a:latin typeface="Arial"/>
                <a:cs typeface="Arial"/>
              </a:rPr>
              <a:t>Все кабели и шланги сертифицированы </a:t>
            </a:r>
            <a:r>
              <a:rPr sz="1600" spc="-15" dirty="0" smtClean="0">
                <a:latin typeface="Arial"/>
                <a:cs typeface="Arial"/>
              </a:rPr>
              <a:t>C</a:t>
            </a:r>
            <a:r>
              <a:rPr sz="1600" spc="5" dirty="0" smtClean="0">
                <a:latin typeface="Arial"/>
                <a:cs typeface="Arial"/>
              </a:rPr>
              <a:t>E</a:t>
            </a:r>
            <a:r>
              <a:rPr sz="1600" spc="-15" dirty="0" smtClean="0">
                <a:latin typeface="Arial"/>
                <a:cs typeface="Arial"/>
              </a:rPr>
              <a:t>-</a:t>
            </a:r>
            <a:r>
              <a:rPr sz="1600" spc="-5" dirty="0" smtClean="0">
                <a:latin typeface="Arial"/>
                <a:cs typeface="Arial"/>
              </a:rPr>
              <a:t>,</a:t>
            </a:r>
            <a:r>
              <a:rPr sz="1600" spc="2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UL/CSA</a:t>
            </a:r>
            <a:r>
              <a:rPr sz="1600" spc="-15" dirty="0" smtClean="0">
                <a:latin typeface="Arial"/>
                <a:cs typeface="Arial"/>
              </a:rPr>
              <a:t>-</a:t>
            </a:r>
            <a:r>
              <a:rPr sz="1600" spc="-5" dirty="0" smtClean="0">
                <a:latin typeface="Arial"/>
                <a:cs typeface="Arial"/>
              </a:rPr>
              <a:t>,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3A-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FDA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3"/>
              </a:spcBef>
              <a:buClr>
                <a:srgbClr val="868686"/>
              </a:buClr>
              <a:buFont typeface="Arial"/>
              <a:buChar char="•"/>
            </a:pPr>
            <a:endParaRPr sz="1100" dirty="0"/>
          </a:p>
          <a:p>
            <a:pPr marL="193675" indent="-181610">
              <a:lnSpc>
                <a:spcPct val="100000"/>
              </a:lnSpc>
              <a:buClr>
                <a:srgbClr val="868686"/>
              </a:buClr>
              <a:buSzPct val="109375"/>
              <a:buFont typeface="Arial"/>
              <a:buChar char="•"/>
              <a:tabLst>
                <a:tab pos="193675" algn="l"/>
              </a:tabLst>
            </a:pPr>
            <a:r>
              <a:rPr lang="ru-RU" sz="1600" spc="-15" dirty="0" smtClean="0">
                <a:latin typeface="Arial"/>
                <a:cs typeface="Arial"/>
              </a:rPr>
              <a:t>Версии </a:t>
            </a:r>
            <a:r>
              <a:rPr sz="1600" spc="-15" dirty="0" smtClean="0">
                <a:latin typeface="Arial"/>
                <a:cs typeface="Arial"/>
              </a:rPr>
              <a:t>E</a:t>
            </a:r>
            <a:r>
              <a:rPr sz="1600" spc="-20" dirty="0" smtClean="0">
                <a:latin typeface="Arial"/>
                <a:cs typeface="Arial"/>
              </a:rPr>
              <a:t>U</a:t>
            </a:r>
            <a:r>
              <a:rPr lang="ru-RU" sz="1600" spc="-10" dirty="0">
                <a:latin typeface="Arial"/>
                <a:cs typeface="Arial"/>
              </a:rPr>
              <a:t> </a:t>
            </a:r>
            <a:r>
              <a:rPr lang="ru-RU" sz="1600" spc="-10" dirty="0" smtClean="0">
                <a:latin typeface="Arial"/>
                <a:cs typeface="Arial"/>
              </a:rPr>
              <a:t>и</a:t>
            </a:r>
            <a:r>
              <a:rPr sz="1600" spc="-10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US</a:t>
            </a:r>
            <a:r>
              <a:rPr sz="1600" spc="-10" dirty="0" smtClean="0">
                <a:latin typeface="Arial"/>
                <a:cs typeface="Arial"/>
              </a:rPr>
              <a:t>: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lang="ru-RU" sz="1600" spc="-5" dirty="0" smtClean="0">
                <a:latin typeface="Arial"/>
                <a:cs typeface="Arial"/>
              </a:rPr>
              <a:t>обмен модулей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405" y="315848"/>
            <a:ext cx="4480560" cy="345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100" y="1117853"/>
            <a:ext cx="1913889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latin typeface="Arial"/>
                <a:cs typeface="Arial"/>
              </a:rPr>
              <a:t>Dair</a:t>
            </a:r>
            <a:r>
              <a:rPr sz="2000" b="1" spc="-40" dirty="0" smtClean="0">
                <a:latin typeface="Arial"/>
                <a:cs typeface="Arial"/>
              </a:rPr>
              <a:t>y</a:t>
            </a:r>
            <a:r>
              <a:rPr sz="2000" b="1" spc="0" dirty="0" smtClean="0">
                <a:latin typeface="Arial"/>
                <a:cs typeface="Arial"/>
              </a:rPr>
              <a:t>ProQ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-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Q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5672" y="1194816"/>
            <a:ext cx="7050024" cy="5202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795" y="1117853"/>
            <a:ext cx="4269105" cy="5162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платформа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1"/>
              </a:spcBef>
            </a:pPr>
            <a:endParaRPr sz="6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93675" indent="-18161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193675" algn="l"/>
              </a:tabLst>
            </a:pP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rFormer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11"/>
              </a:spcBef>
              <a:buClr>
                <a:srgbClr val="868686"/>
              </a:buClr>
              <a:buFont typeface="Arial"/>
              <a:buChar char="•"/>
            </a:pPr>
            <a:endParaRPr sz="800" dirty="0"/>
          </a:p>
          <a:p>
            <a:pPr marL="372110" lvl="1" indent="-180340">
              <a:lnSpc>
                <a:spcPct val="100000"/>
              </a:lnSpc>
              <a:buClr>
                <a:srgbClr val="868686"/>
              </a:buClr>
              <a:buSzPct val="109375"/>
              <a:buFont typeface="Arial"/>
              <a:buChar char="•"/>
              <a:tabLst>
                <a:tab pos="372110" algn="l"/>
              </a:tabLst>
            </a:pPr>
            <a:r>
              <a:rPr lang="ru-RU" sz="1600" spc="-10" dirty="0" smtClean="0">
                <a:latin typeface="Arial"/>
                <a:cs typeface="Arial"/>
              </a:rPr>
              <a:t>Все рынки кроме</a:t>
            </a:r>
            <a:r>
              <a:rPr sz="1600" spc="20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USA</a:t>
            </a:r>
            <a:endParaRPr sz="1600" dirty="0">
              <a:latin typeface="Arial"/>
              <a:cs typeface="Arial"/>
            </a:endParaRPr>
          </a:p>
          <a:p>
            <a:pPr marL="372110" marR="1083945" lvl="1" indent="-180340">
              <a:lnSpc>
                <a:spcPct val="112300"/>
              </a:lnSpc>
              <a:spcBef>
                <a:spcPts val="434"/>
              </a:spcBef>
              <a:buClr>
                <a:srgbClr val="868686"/>
              </a:buClr>
              <a:buSzPct val="109375"/>
              <a:buFont typeface="Arial"/>
              <a:buChar char="•"/>
              <a:tabLst>
                <a:tab pos="372110" algn="l"/>
              </a:tabLst>
            </a:pPr>
            <a:r>
              <a:rPr lang="ru-RU" sz="1600" spc="-15" dirty="0" smtClean="0">
                <a:latin typeface="Arial"/>
                <a:cs typeface="Arial"/>
              </a:rPr>
              <a:t>Электромотор с </a:t>
            </a:r>
            <a:r>
              <a:rPr lang="ru-RU" sz="1600" spc="-15" dirty="0" err="1" smtClean="0">
                <a:latin typeface="Arial"/>
                <a:cs typeface="Arial"/>
              </a:rPr>
              <a:t>автом.натяжителем</a:t>
            </a:r>
            <a:endParaRPr sz="1600" dirty="0">
              <a:latin typeface="Arial"/>
              <a:cs typeface="Arial"/>
            </a:endParaRPr>
          </a:p>
          <a:p>
            <a:pPr lvl="1">
              <a:lnSpc>
                <a:spcPts val="700"/>
              </a:lnSpc>
              <a:spcBef>
                <a:spcPts val="28"/>
              </a:spcBef>
              <a:buClr>
                <a:srgbClr val="868686"/>
              </a:buClr>
              <a:buFont typeface="Arial"/>
              <a:buChar char="•"/>
            </a:pPr>
            <a:endParaRPr sz="700" dirty="0"/>
          </a:p>
          <a:p>
            <a:pPr marL="372110" lvl="1" indent="-180340">
              <a:lnSpc>
                <a:spcPct val="100000"/>
              </a:lnSpc>
              <a:buClr>
                <a:srgbClr val="868686"/>
              </a:buClr>
              <a:buSzPct val="109375"/>
              <a:buFont typeface="Arial"/>
              <a:buChar char="•"/>
              <a:tabLst>
                <a:tab pos="372110" algn="l"/>
              </a:tabLst>
            </a:pPr>
            <a:r>
              <a:rPr lang="ru-RU" sz="1600" spc="-10" dirty="0" smtClean="0">
                <a:latin typeface="Arial"/>
                <a:cs typeface="Arial"/>
              </a:rPr>
              <a:t>Ходовая часть с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2,3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lang="ru-RU" sz="1600" spc="5" dirty="0" smtClean="0">
                <a:latin typeface="Arial"/>
                <a:cs typeface="Arial"/>
              </a:rPr>
              <a:t>ходовыми роликами на доильное место</a:t>
            </a:r>
            <a:endParaRPr sz="1600" dirty="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245"/>
              </a:spcBef>
            </a:pPr>
            <a:r>
              <a:rPr sz="1600" spc="-10" dirty="0" smtClean="0">
                <a:latin typeface="Arial"/>
                <a:cs typeface="Arial"/>
              </a:rPr>
              <a:t>(</a:t>
            </a:r>
            <a:r>
              <a:rPr lang="ru-RU" sz="1600" spc="-10" dirty="0" smtClean="0">
                <a:latin typeface="Arial"/>
                <a:cs typeface="Arial"/>
              </a:rPr>
              <a:t>обычно на 1 место приходится </a:t>
            </a:r>
            <a:r>
              <a:rPr sz="1600" spc="-10" dirty="0" smtClean="0">
                <a:latin typeface="Arial"/>
                <a:cs typeface="Arial"/>
              </a:rPr>
              <a:t>2,0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lang="ru-RU" sz="1600" spc="10" dirty="0" smtClean="0">
                <a:latin typeface="Arial"/>
                <a:cs typeface="Arial"/>
              </a:rPr>
              <a:t>ролика, т.е. </a:t>
            </a:r>
            <a:r>
              <a:rPr lang="ru-RU" sz="1600" spc="10" dirty="0" smtClean="0">
                <a:latin typeface="Arial"/>
                <a:cs typeface="Arial"/>
              </a:rPr>
              <a:t>теперь их больше на </a:t>
            </a:r>
            <a:r>
              <a:rPr sz="1600" spc="-15" dirty="0" smtClean="0">
                <a:latin typeface="Arial"/>
                <a:cs typeface="Arial"/>
              </a:rPr>
              <a:t>15%</a:t>
            </a:r>
            <a:r>
              <a:rPr sz="1600" spc="-10" dirty="0" smtClean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38"/>
              </a:spcBef>
            </a:pPr>
            <a:endParaRPr sz="700" dirty="0"/>
          </a:p>
          <a:p>
            <a:pPr marL="372110" lvl="1" indent="-180340">
              <a:lnSpc>
                <a:spcPct val="100000"/>
              </a:lnSpc>
              <a:buClr>
                <a:srgbClr val="868686"/>
              </a:buClr>
              <a:buSzPct val="109375"/>
              <a:buFont typeface="Arial"/>
              <a:buChar char="•"/>
              <a:tabLst>
                <a:tab pos="372110" algn="l"/>
              </a:tabLst>
            </a:pPr>
            <a:r>
              <a:rPr lang="ru-RU" sz="1600" spc="-15" dirty="0" smtClean="0">
                <a:latin typeface="Arial"/>
                <a:cs typeface="Arial"/>
              </a:rPr>
              <a:t>Защитный фартук под полом</a:t>
            </a:r>
            <a:endParaRPr sz="650" dirty="0" smtClean="0"/>
          </a:p>
          <a:p>
            <a:pPr marL="192405">
              <a:lnSpc>
                <a:spcPct val="100000"/>
              </a:lnSpc>
            </a:pPr>
            <a:r>
              <a:rPr sz="1750" dirty="0" smtClean="0">
                <a:solidFill>
                  <a:srgbClr val="868686"/>
                </a:solidFill>
                <a:latin typeface="Arial"/>
                <a:cs typeface="Arial"/>
              </a:rPr>
              <a:t>• </a:t>
            </a:r>
            <a:r>
              <a:rPr sz="1750" spc="-17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lang="ru-RU" sz="1600" spc="-25" dirty="0" smtClean="0">
                <a:latin typeface="Arial"/>
                <a:cs typeface="Arial"/>
              </a:rPr>
              <a:t>Размеры</a:t>
            </a:r>
            <a:r>
              <a:rPr sz="1600" spc="-10" dirty="0" smtClean="0">
                <a:latin typeface="Arial"/>
                <a:cs typeface="Arial"/>
              </a:rPr>
              <a:t>:28,32,36,40,44,50,56,60,66,72,80</a:t>
            </a:r>
            <a:endParaRPr sz="1600" dirty="0" smtClean="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48"/>
              </a:spcBef>
            </a:pPr>
            <a:endParaRPr sz="700" dirty="0"/>
          </a:p>
          <a:p>
            <a:pPr marL="193675" indent="-18161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193675" algn="l"/>
              </a:tabLst>
            </a:pPr>
            <a:r>
              <a:rPr sz="1800" spc="-5" dirty="0" smtClean="0">
                <a:latin typeface="Arial"/>
                <a:cs typeface="Arial"/>
              </a:rPr>
              <a:t>C</a:t>
            </a:r>
            <a:r>
              <a:rPr sz="1800" spc="0" dirty="0" smtClean="0">
                <a:latin typeface="Arial"/>
                <a:cs typeface="Arial"/>
              </a:rPr>
              <a:t>X 3</a:t>
            </a:r>
            <a:r>
              <a:rPr sz="1800" spc="-10" dirty="0" smtClean="0">
                <a:latin typeface="Arial"/>
                <a:cs typeface="Arial"/>
              </a:rPr>
              <a:t>6</a:t>
            </a:r>
            <a:r>
              <a:rPr sz="1800" spc="0" dirty="0" smtClean="0">
                <a:latin typeface="Arial"/>
                <a:cs typeface="Arial"/>
              </a:rPr>
              <a:t>0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si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13"/>
              </a:spcBef>
              <a:buClr>
                <a:srgbClr val="868686"/>
              </a:buClr>
              <a:buFont typeface="Arial"/>
              <a:buChar char="•"/>
            </a:pPr>
            <a:endParaRPr sz="800" dirty="0"/>
          </a:p>
          <a:p>
            <a:pPr marL="372110" lvl="1" indent="-180340">
              <a:lnSpc>
                <a:spcPct val="100000"/>
              </a:lnSpc>
              <a:buClr>
                <a:srgbClr val="868686"/>
              </a:buClr>
              <a:buSzPct val="109375"/>
              <a:buFont typeface="Arial"/>
              <a:buChar char="•"/>
              <a:tabLst>
                <a:tab pos="372110" algn="l"/>
              </a:tabLst>
            </a:pPr>
            <a:r>
              <a:rPr lang="ru-RU" sz="1600" spc="-10" dirty="0" smtClean="0">
                <a:latin typeface="Arial"/>
                <a:cs typeface="Arial"/>
              </a:rPr>
              <a:t>Стандарт в </a:t>
            </a:r>
            <a:r>
              <a:rPr sz="1600" spc="-15" dirty="0" smtClean="0">
                <a:latin typeface="Arial"/>
                <a:cs typeface="Arial"/>
              </a:rPr>
              <a:t>USA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–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lang="ru-RU" sz="1600" spc="-10" dirty="0" smtClean="0">
                <a:latin typeface="Arial"/>
                <a:cs typeface="Arial"/>
              </a:rPr>
              <a:t>кроме опций</a:t>
            </a:r>
            <a:endParaRPr sz="1600" dirty="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46"/>
              </a:spcBef>
              <a:buClr>
                <a:srgbClr val="868686"/>
              </a:buClr>
              <a:buFont typeface="Arial"/>
              <a:buChar char="•"/>
            </a:pPr>
            <a:endParaRPr sz="650" dirty="0"/>
          </a:p>
          <a:p>
            <a:pPr marL="372110" lvl="1" indent="-180340">
              <a:lnSpc>
                <a:spcPct val="100000"/>
              </a:lnSpc>
              <a:buClr>
                <a:srgbClr val="868686"/>
              </a:buClr>
              <a:buSzPct val="109375"/>
              <a:buFont typeface="Arial"/>
              <a:buChar char="•"/>
              <a:tabLst>
                <a:tab pos="372110" algn="l"/>
              </a:tabLst>
            </a:pPr>
            <a:r>
              <a:rPr lang="ru-RU" sz="1600" spc="-15" dirty="0">
                <a:latin typeface="Arial"/>
                <a:cs typeface="Arial"/>
              </a:rPr>
              <a:t>Э</a:t>
            </a:r>
            <a:r>
              <a:rPr lang="ru-RU" sz="1600" spc="-15" dirty="0" smtClean="0">
                <a:latin typeface="Arial"/>
                <a:cs typeface="Arial"/>
              </a:rPr>
              <a:t>лектропривод</a:t>
            </a:r>
            <a:endParaRPr sz="1600" dirty="0">
              <a:latin typeface="Arial"/>
              <a:cs typeface="Arial"/>
            </a:endParaRPr>
          </a:p>
          <a:p>
            <a:pPr lvl="1">
              <a:lnSpc>
                <a:spcPts val="700"/>
              </a:lnSpc>
              <a:spcBef>
                <a:spcPts val="7"/>
              </a:spcBef>
              <a:buClr>
                <a:srgbClr val="868686"/>
              </a:buClr>
              <a:buFont typeface="Arial"/>
              <a:buChar char="•"/>
            </a:pPr>
            <a:endParaRPr sz="700" dirty="0"/>
          </a:p>
          <a:p>
            <a:pPr marL="192405">
              <a:lnSpc>
                <a:spcPct val="100000"/>
              </a:lnSpc>
            </a:pPr>
            <a:r>
              <a:rPr sz="1750" dirty="0" smtClean="0">
                <a:solidFill>
                  <a:srgbClr val="868686"/>
                </a:solidFill>
                <a:latin typeface="Arial"/>
                <a:cs typeface="Arial"/>
              </a:rPr>
              <a:t>• </a:t>
            </a:r>
            <a:r>
              <a:rPr sz="1750" spc="-17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lang="ru-RU" sz="1600" spc="-25" dirty="0" smtClean="0">
                <a:latin typeface="Arial"/>
                <a:cs typeface="Arial"/>
              </a:rPr>
              <a:t>Размеры</a:t>
            </a:r>
            <a:r>
              <a:rPr sz="1600" spc="-10" dirty="0" smtClean="0">
                <a:latin typeface="Arial"/>
                <a:cs typeface="Arial"/>
              </a:rPr>
              <a:t>:</a:t>
            </a:r>
            <a:r>
              <a:rPr sz="1600" spc="3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28,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40,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60,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72,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80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lang="ru-RU" sz="1600" spc="0" dirty="0" smtClean="0">
                <a:latin typeface="Arial"/>
                <a:cs typeface="Arial"/>
              </a:rPr>
              <a:t>в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2015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0"/>
              </a:spcBef>
            </a:pPr>
            <a:endParaRPr sz="750" dirty="0"/>
          </a:p>
          <a:p>
            <a:pPr marL="193675" indent="-18161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193675" algn="l"/>
              </a:tabLst>
            </a:pPr>
            <a:r>
              <a:rPr lang="ru-RU" sz="1800" spc="10" dirty="0" smtClean="0">
                <a:latin typeface="Arial"/>
                <a:cs typeface="Arial"/>
              </a:rPr>
              <a:t>Туннель во </a:t>
            </a:r>
            <a:r>
              <a:rPr lang="ru-RU" sz="1800" spc="10" dirty="0" err="1" smtClean="0">
                <a:latin typeface="Arial"/>
                <a:cs typeface="Arial"/>
              </a:rPr>
              <a:t>внутр.помещение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60035" y="4059135"/>
            <a:ext cx="3672459" cy="2309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60035" y="1387983"/>
            <a:ext cx="3672459" cy="2496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100" y="1117853"/>
            <a:ext cx="256921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 smtClean="0">
                <a:latin typeface="Arial"/>
                <a:cs typeface="Arial"/>
              </a:rPr>
              <a:t>C</a:t>
            </a:r>
            <a:r>
              <a:rPr sz="2000" b="1" spc="0" dirty="0" smtClean="0">
                <a:latin typeface="Arial"/>
                <a:cs typeface="Arial"/>
              </a:rPr>
              <a:t>x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360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–</a:t>
            </a:r>
            <a:r>
              <a:rPr sz="2000" b="1" spc="-5" dirty="0" smtClean="0">
                <a:latin typeface="Arial"/>
                <a:cs typeface="Arial"/>
              </a:rPr>
              <a:t> </a:t>
            </a:r>
            <a:r>
              <a:rPr lang="ru-RU" sz="2000" b="1" spc="0" dirty="0" smtClean="0">
                <a:latin typeface="Arial"/>
                <a:cs typeface="Arial"/>
              </a:rPr>
              <a:t>исполнение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32197" y="1117853"/>
            <a:ext cx="297751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latin typeface="Arial"/>
                <a:cs typeface="Arial"/>
              </a:rPr>
              <a:t>PerFor</a:t>
            </a:r>
            <a:r>
              <a:rPr sz="2000" b="1" spc="-10" dirty="0" smtClean="0">
                <a:latin typeface="Arial"/>
                <a:cs typeface="Arial"/>
              </a:rPr>
              <a:t>m</a:t>
            </a:r>
            <a:r>
              <a:rPr sz="2000" b="1" spc="0" dirty="0" smtClean="0">
                <a:latin typeface="Arial"/>
                <a:cs typeface="Arial"/>
              </a:rPr>
              <a:t>er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-</a:t>
            </a:r>
            <a:r>
              <a:rPr sz="2000" b="1" spc="-10" dirty="0" smtClean="0">
                <a:latin typeface="Arial"/>
                <a:cs typeface="Arial"/>
              </a:rPr>
              <a:t> </a:t>
            </a:r>
            <a:r>
              <a:rPr lang="ru-RU" sz="2000" b="1" spc="0" dirty="0" smtClean="0">
                <a:latin typeface="Arial"/>
                <a:cs typeface="Arial"/>
              </a:rPr>
              <a:t>исполнение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5986" y="1669414"/>
            <a:ext cx="3743960" cy="2335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7667" y="4005071"/>
            <a:ext cx="1224140" cy="15031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3501" y="2505582"/>
            <a:ext cx="3960749" cy="2778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405" y="315848"/>
            <a:ext cx="4480560" cy="345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96032" y="1913216"/>
            <a:ext cx="4148201" cy="4396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100" y="1117853"/>
            <a:ext cx="333057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Модуль доильного места </a:t>
            </a:r>
            <a:r>
              <a:rPr sz="2000" b="1" dirty="0" err="1" smtClean="0">
                <a:latin typeface="Arial"/>
                <a:cs typeface="Arial"/>
              </a:rPr>
              <a:t>Dair</a:t>
            </a:r>
            <a:r>
              <a:rPr sz="2000" b="1" spc="-40" dirty="0" err="1" smtClean="0">
                <a:latin typeface="Arial"/>
                <a:cs typeface="Arial"/>
              </a:rPr>
              <a:t>y</a:t>
            </a:r>
            <a:r>
              <a:rPr sz="2000" b="1" spc="0" dirty="0" err="1" smtClean="0">
                <a:latin typeface="Arial"/>
                <a:cs typeface="Arial"/>
              </a:rPr>
              <a:t>ProQ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795" y="1117853"/>
            <a:ext cx="6986905" cy="1135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Передняя рамка на каждом доильном месте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10"/>
              </a:spcBef>
            </a:pPr>
            <a:endParaRPr sz="900" dirty="0"/>
          </a:p>
          <a:p>
            <a:pPr marL="193675" indent="-18161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193675" algn="l"/>
              </a:tabLst>
            </a:pPr>
            <a:r>
              <a:rPr sz="1800" spc="0" dirty="0" smtClean="0">
                <a:latin typeface="Arial"/>
                <a:cs typeface="Arial"/>
              </a:rPr>
              <a:t>3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lang="ru-RU" sz="1800" spc="-5" dirty="0" smtClean="0">
                <a:latin typeface="Arial"/>
                <a:cs typeface="Arial"/>
              </a:rPr>
              <a:t>регулировки к коровам разной длины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4"/>
              </a:spcBef>
              <a:buClr>
                <a:srgbClr val="868686"/>
              </a:buClr>
              <a:buFont typeface="Arial"/>
              <a:buChar char="•"/>
            </a:pPr>
            <a:endParaRPr sz="850" dirty="0"/>
          </a:p>
          <a:p>
            <a:pPr marL="193675" indent="-18161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193675" algn="l"/>
              </a:tabLst>
            </a:pPr>
            <a:r>
              <a:rPr lang="ru-RU" sz="1800" spc="0" dirty="0" smtClean="0">
                <a:latin typeface="Arial"/>
                <a:cs typeface="Arial"/>
              </a:rPr>
              <a:t>Возможно доение смешанных стад </a:t>
            </a:r>
            <a:r>
              <a:rPr lang="ru-RU" sz="1800" spc="0" dirty="0" err="1" smtClean="0">
                <a:latin typeface="Arial"/>
                <a:cs typeface="Arial"/>
              </a:rPr>
              <a:t>голштинов</a:t>
            </a:r>
            <a:r>
              <a:rPr lang="ru-RU" sz="1800" spc="0" dirty="0" smtClean="0">
                <a:latin typeface="Arial"/>
                <a:cs typeface="Arial"/>
              </a:rPr>
              <a:t> и </a:t>
            </a:r>
            <a:r>
              <a:rPr lang="ru-RU" sz="1800" spc="0" dirty="0" err="1" smtClean="0">
                <a:latin typeface="Arial"/>
                <a:cs typeface="Arial"/>
              </a:rPr>
              <a:t>джерсеев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96920" y="3140964"/>
            <a:ext cx="5598922" cy="3235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1926" y="1953005"/>
            <a:ext cx="2592324" cy="1512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6795" y="1117853"/>
            <a:ext cx="5363845" cy="2485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48690">
              <a:lnSpc>
                <a:spcPct val="100000"/>
              </a:lnSpc>
              <a:tabLst>
                <a:tab pos="1341755" algn="l"/>
                <a:tab pos="1565910" algn="l"/>
              </a:tabLst>
            </a:pPr>
            <a:r>
              <a:rPr sz="2000" b="1" dirty="0" smtClean="0">
                <a:latin typeface="Arial"/>
                <a:cs typeface="Arial"/>
              </a:rPr>
              <a:t>ID	-	P</a:t>
            </a:r>
            <a:r>
              <a:rPr sz="2000" b="1" spc="-10" dirty="0" smtClean="0">
                <a:latin typeface="Arial"/>
                <a:cs typeface="Arial"/>
              </a:rPr>
              <a:t>P</a:t>
            </a:r>
            <a:r>
              <a:rPr sz="2000" b="1" spc="0" dirty="0" smtClean="0">
                <a:latin typeface="Arial"/>
                <a:cs typeface="Arial"/>
              </a:rPr>
              <a:t>ID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(</a:t>
            </a:r>
            <a:r>
              <a:rPr lang="ru-RU" sz="2000" b="1" spc="0" dirty="0" smtClean="0">
                <a:latin typeface="Arial"/>
                <a:cs typeface="Arial"/>
              </a:rPr>
              <a:t>идентификаци</a:t>
            </a:r>
            <a:r>
              <a:rPr lang="ru-RU" sz="2000" b="1" dirty="0" smtClean="0">
                <a:latin typeface="Arial"/>
                <a:cs typeface="Arial"/>
              </a:rPr>
              <a:t>я </a:t>
            </a:r>
            <a:r>
              <a:rPr lang="ru-RU" sz="2000" b="1" spc="0" dirty="0" smtClean="0">
                <a:latin typeface="Arial"/>
                <a:cs typeface="Arial"/>
              </a:rPr>
              <a:t>на доильном месте</a:t>
            </a:r>
            <a:r>
              <a:rPr sz="2000" b="1" spc="0" dirty="0" smtClean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93675" marR="3610610" indent="-181610">
              <a:lnSpc>
                <a:spcPts val="2400"/>
              </a:lnSpc>
              <a:buClr>
                <a:srgbClr val="868686"/>
              </a:buClr>
              <a:buSzPct val="110000"/>
              <a:buFont typeface="Arial"/>
              <a:buChar char="•"/>
              <a:tabLst>
                <a:tab pos="193675" algn="l"/>
              </a:tabLst>
            </a:pPr>
            <a:r>
              <a:rPr lang="ru-RU" sz="2000" spc="0" dirty="0" smtClean="0">
                <a:latin typeface="Arial"/>
                <a:cs typeface="Arial"/>
              </a:rPr>
              <a:t>Разные варианты</a:t>
            </a:r>
            <a:r>
              <a:rPr sz="2000" spc="0" dirty="0" smtClean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372110" lvl="1" indent="-180340">
              <a:lnSpc>
                <a:spcPct val="100000"/>
              </a:lnSpc>
              <a:spcBef>
                <a:spcPts val="380"/>
              </a:spcBef>
              <a:buClr>
                <a:srgbClr val="868686"/>
              </a:buClr>
              <a:buSzPct val="108333"/>
              <a:buFont typeface="Arial"/>
              <a:buChar char="•"/>
              <a:tabLst>
                <a:tab pos="372110" algn="l"/>
              </a:tabLst>
            </a:pPr>
            <a:r>
              <a:rPr lang="ru-RU" sz="1800" dirty="0" err="1" smtClean="0">
                <a:latin typeface="Arial"/>
                <a:cs typeface="Arial"/>
              </a:rPr>
              <a:t>наножная</a:t>
            </a:r>
            <a:endParaRPr sz="1800" dirty="0">
              <a:latin typeface="Arial"/>
              <a:cs typeface="Arial"/>
            </a:endParaRPr>
          </a:p>
          <a:p>
            <a:pPr marL="372110" lvl="1" indent="-180340">
              <a:lnSpc>
                <a:spcPct val="100000"/>
              </a:lnSpc>
              <a:spcBef>
                <a:spcPts val="455"/>
              </a:spcBef>
              <a:buClr>
                <a:srgbClr val="868686"/>
              </a:buClr>
              <a:buSzPct val="108333"/>
              <a:buFont typeface="Arial"/>
              <a:buChar char="•"/>
              <a:tabLst>
                <a:tab pos="372110" algn="l"/>
              </a:tabLst>
            </a:pPr>
            <a:r>
              <a:rPr lang="ru-RU" dirty="0" smtClean="0">
                <a:latin typeface="Arial"/>
                <a:cs typeface="Arial"/>
              </a:rPr>
              <a:t>нашейная</a:t>
            </a:r>
            <a:endParaRPr sz="1800" dirty="0">
              <a:latin typeface="Arial"/>
              <a:cs typeface="Arial"/>
            </a:endParaRPr>
          </a:p>
          <a:p>
            <a:pPr marL="372110" lvl="1" indent="-180340">
              <a:lnSpc>
                <a:spcPct val="100000"/>
              </a:lnSpc>
              <a:spcBef>
                <a:spcPts val="465"/>
              </a:spcBef>
              <a:buClr>
                <a:srgbClr val="868686"/>
              </a:buClr>
              <a:buSzPct val="108333"/>
              <a:buFont typeface="Arial"/>
              <a:buChar char="•"/>
              <a:tabLst>
                <a:tab pos="372110" algn="l"/>
              </a:tabLst>
            </a:pPr>
            <a:r>
              <a:rPr lang="ru-RU" dirty="0" smtClean="0">
                <a:latin typeface="Arial"/>
                <a:cs typeface="Arial"/>
              </a:rPr>
              <a:t>ушная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75838" y="3573017"/>
            <a:ext cx="2590800" cy="1511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40171" y="3573017"/>
            <a:ext cx="2592324" cy="15101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546" y="936002"/>
            <a:ext cx="826592" cy="8640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76600" y="1948433"/>
            <a:ext cx="2592451" cy="15213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100" y="1117853"/>
            <a:ext cx="303593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Управление доильной каруселью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39720" y="1541538"/>
            <a:ext cx="4608449" cy="48634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04915" y="2275332"/>
            <a:ext cx="1115567" cy="440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28105" y="2371344"/>
            <a:ext cx="78994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smtClean="0">
                <a:solidFill>
                  <a:srgbClr val="FFFFFF"/>
                </a:solidFill>
                <a:latin typeface="Arial"/>
                <a:cs typeface="Arial"/>
              </a:rPr>
              <a:t>OPR -  IPC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06210" y="3154290"/>
            <a:ext cx="1528571" cy="6629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Управление входом/выходом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64071" y="3204464"/>
            <a:ext cx="1212850" cy="468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65135" y="3144011"/>
            <a:ext cx="1046987" cy="629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88960" y="3356863"/>
            <a:ext cx="769240" cy="1833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подгонщик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96355" y="1524000"/>
            <a:ext cx="1095755" cy="6583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43421" y="1578990"/>
            <a:ext cx="802005" cy="468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905" algn="ctr">
              <a:lnSpc>
                <a:spcPct val="100000"/>
              </a:lnSpc>
            </a:pPr>
            <a:r>
              <a:rPr sz="1000" b="1" spc="-10" dirty="0" smtClean="0">
                <a:latin typeface="Arial"/>
                <a:cs typeface="Arial"/>
              </a:rPr>
              <a:t>Farm</a:t>
            </a:r>
            <a:r>
              <a:rPr sz="1000" b="1" spc="-5" dirty="0" smtClean="0">
                <a:latin typeface="Arial"/>
                <a:cs typeface="Arial"/>
              </a:rPr>
              <a:t> </a:t>
            </a:r>
            <a:r>
              <a:rPr sz="1000" b="1" spc="10" dirty="0" smtClean="0">
                <a:latin typeface="Arial"/>
                <a:cs typeface="Arial"/>
              </a:rPr>
              <a:t>M</a:t>
            </a:r>
            <a:r>
              <a:rPr sz="1000" b="1" spc="-10" dirty="0" smtClean="0">
                <a:latin typeface="Arial"/>
                <a:cs typeface="Arial"/>
              </a:rPr>
              <a:t>anagement</a:t>
            </a:r>
            <a:r>
              <a:rPr sz="1000" b="1" spc="-5" dirty="0" smtClean="0">
                <a:latin typeface="Arial"/>
                <a:cs typeface="Arial"/>
              </a:rPr>
              <a:t> </a:t>
            </a:r>
            <a:r>
              <a:rPr sz="1000" b="1" spc="-10" dirty="0" smtClean="0">
                <a:latin typeface="Arial"/>
                <a:cs typeface="Arial"/>
              </a:rPr>
              <a:t>"</a:t>
            </a:r>
            <a:r>
              <a:rPr sz="1000" spc="-10" dirty="0" smtClean="0">
                <a:latin typeface="Arial"/>
                <a:cs typeface="Arial"/>
              </a:rPr>
              <a:t>Da</a:t>
            </a:r>
            <a:r>
              <a:rPr sz="1000" spc="-15" dirty="0" smtClean="0">
                <a:latin typeface="Arial"/>
                <a:cs typeface="Arial"/>
              </a:rPr>
              <a:t>i</a:t>
            </a:r>
            <a:r>
              <a:rPr sz="1000" spc="-5" dirty="0" smtClean="0">
                <a:latin typeface="Arial"/>
                <a:cs typeface="Arial"/>
              </a:rPr>
              <a:t>r</a:t>
            </a:r>
            <a:r>
              <a:rPr sz="1000" spc="-35" dirty="0" smtClean="0">
                <a:latin typeface="Arial"/>
                <a:cs typeface="Arial"/>
              </a:rPr>
              <a:t>y</a:t>
            </a:r>
            <a:r>
              <a:rPr sz="1000" spc="-10" dirty="0" smtClean="0">
                <a:latin typeface="Arial"/>
                <a:cs typeface="Arial"/>
              </a:rPr>
              <a:t>Net</a:t>
            </a:r>
            <a:r>
              <a:rPr sz="1000" b="1" spc="-5" dirty="0" smtClean="0">
                <a:latin typeface="Arial"/>
                <a:cs typeface="Arial"/>
              </a:rPr>
              <a:t>"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84547" y="3578352"/>
            <a:ext cx="675131" cy="729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39741" y="3826129"/>
            <a:ext cx="35496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 smtClean="0">
                <a:solidFill>
                  <a:srgbClr val="FFFFFF"/>
                </a:solidFill>
                <a:latin typeface="Arial"/>
                <a:cs typeface="Arial"/>
              </a:rPr>
              <a:t>CCU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84391" y="5670803"/>
            <a:ext cx="687323" cy="6934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307963" y="5893511"/>
            <a:ext cx="362585" cy="183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5" dirty="0" smtClean="0">
                <a:solidFill>
                  <a:srgbClr val="FFFFFF"/>
                </a:solidFill>
                <a:latin typeface="Arial Black"/>
                <a:cs typeface="Arial Black"/>
              </a:rPr>
              <a:t>RCU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01711" y="2391155"/>
            <a:ext cx="1010411" cy="5394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688960" y="2558034"/>
            <a:ext cx="845440" cy="1577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15" dirty="0" smtClean="0">
                <a:latin typeface="Arial"/>
                <a:cs typeface="Arial"/>
              </a:rPr>
              <a:t>Сортировка/селекция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58255" y="4158996"/>
            <a:ext cx="760476" cy="5379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19291" y="4277359"/>
            <a:ext cx="360680" cy="214756"/>
          </a:xfrm>
          <a:custGeom>
            <a:avLst/>
            <a:gdLst/>
            <a:ahLst/>
            <a:cxnLst/>
            <a:rect l="l" t="t" r="r" b="b"/>
            <a:pathLst>
              <a:path w="360680" h="214756">
                <a:moveTo>
                  <a:pt x="195961" y="62737"/>
                </a:moveTo>
                <a:lnTo>
                  <a:pt x="178688" y="107822"/>
                </a:lnTo>
                <a:lnTo>
                  <a:pt x="175006" y="117347"/>
                </a:lnTo>
                <a:lnTo>
                  <a:pt x="172847" y="124713"/>
                </a:lnTo>
                <a:lnTo>
                  <a:pt x="171577" y="133476"/>
                </a:lnTo>
                <a:lnTo>
                  <a:pt x="171958" y="137287"/>
                </a:lnTo>
                <a:lnTo>
                  <a:pt x="174498" y="145033"/>
                </a:lnTo>
                <a:lnTo>
                  <a:pt x="197612" y="162051"/>
                </a:lnTo>
                <a:lnTo>
                  <a:pt x="204343" y="164719"/>
                </a:lnTo>
                <a:lnTo>
                  <a:pt x="210058" y="165862"/>
                </a:lnTo>
                <a:lnTo>
                  <a:pt x="219710" y="165607"/>
                </a:lnTo>
                <a:lnTo>
                  <a:pt x="223900" y="164591"/>
                </a:lnTo>
                <a:lnTo>
                  <a:pt x="231012" y="160781"/>
                </a:lnTo>
                <a:lnTo>
                  <a:pt x="234061" y="157860"/>
                </a:lnTo>
                <a:lnTo>
                  <a:pt x="239141" y="150240"/>
                </a:lnTo>
                <a:lnTo>
                  <a:pt x="239441" y="149606"/>
                </a:lnTo>
                <a:lnTo>
                  <a:pt x="211582" y="149606"/>
                </a:lnTo>
                <a:lnTo>
                  <a:pt x="207518" y="149225"/>
                </a:lnTo>
                <a:lnTo>
                  <a:pt x="190048" y="133476"/>
                </a:lnTo>
                <a:lnTo>
                  <a:pt x="190077" y="132724"/>
                </a:lnTo>
                <a:lnTo>
                  <a:pt x="190727" y="128904"/>
                </a:lnTo>
                <a:lnTo>
                  <a:pt x="191008" y="127126"/>
                </a:lnTo>
                <a:lnTo>
                  <a:pt x="192659" y="122427"/>
                </a:lnTo>
                <a:lnTo>
                  <a:pt x="195501" y="114934"/>
                </a:lnTo>
                <a:lnTo>
                  <a:pt x="212979" y="69341"/>
                </a:lnTo>
                <a:lnTo>
                  <a:pt x="195961" y="62737"/>
                </a:lnTo>
                <a:close/>
              </a:path>
              <a:path w="360680" h="214756">
                <a:moveTo>
                  <a:pt x="246253" y="82168"/>
                </a:moveTo>
                <a:lnTo>
                  <a:pt x="228346" y="128904"/>
                </a:lnTo>
                <a:lnTo>
                  <a:pt x="225806" y="135635"/>
                </a:lnTo>
                <a:lnTo>
                  <a:pt x="223647" y="140207"/>
                </a:lnTo>
                <a:lnTo>
                  <a:pt x="221996" y="143001"/>
                </a:lnTo>
                <a:lnTo>
                  <a:pt x="220472" y="145669"/>
                </a:lnTo>
                <a:lnTo>
                  <a:pt x="218059" y="147446"/>
                </a:lnTo>
                <a:lnTo>
                  <a:pt x="214757" y="148589"/>
                </a:lnTo>
                <a:lnTo>
                  <a:pt x="211582" y="149606"/>
                </a:lnTo>
                <a:lnTo>
                  <a:pt x="239441" y="149606"/>
                </a:lnTo>
                <a:lnTo>
                  <a:pt x="242443" y="143256"/>
                </a:lnTo>
                <a:lnTo>
                  <a:pt x="246253" y="133095"/>
                </a:lnTo>
                <a:lnTo>
                  <a:pt x="263398" y="88645"/>
                </a:lnTo>
                <a:lnTo>
                  <a:pt x="246253" y="82168"/>
                </a:lnTo>
                <a:close/>
              </a:path>
              <a:path w="360680" h="214756">
                <a:moveTo>
                  <a:pt x="136178" y="39769"/>
                </a:moveTo>
                <a:lnTo>
                  <a:pt x="96052" y="62404"/>
                </a:lnTo>
                <a:lnTo>
                  <a:pt x="87514" y="88690"/>
                </a:lnTo>
                <a:lnTo>
                  <a:pt x="88734" y="100624"/>
                </a:lnTo>
                <a:lnTo>
                  <a:pt x="93465" y="114240"/>
                </a:lnTo>
                <a:lnTo>
                  <a:pt x="101990" y="123401"/>
                </a:lnTo>
                <a:lnTo>
                  <a:pt x="114042" y="129991"/>
                </a:lnTo>
                <a:lnTo>
                  <a:pt x="126703" y="132724"/>
                </a:lnTo>
                <a:lnTo>
                  <a:pt x="138624" y="131433"/>
                </a:lnTo>
                <a:lnTo>
                  <a:pt x="149236" y="125781"/>
                </a:lnTo>
                <a:lnTo>
                  <a:pt x="157779" y="116839"/>
                </a:lnTo>
                <a:lnTo>
                  <a:pt x="127635" y="116839"/>
                </a:lnTo>
                <a:lnTo>
                  <a:pt x="123190" y="116712"/>
                </a:lnTo>
                <a:lnTo>
                  <a:pt x="118618" y="114934"/>
                </a:lnTo>
                <a:lnTo>
                  <a:pt x="112522" y="112648"/>
                </a:lnTo>
                <a:lnTo>
                  <a:pt x="108331" y="108457"/>
                </a:lnTo>
                <a:lnTo>
                  <a:pt x="106144" y="101913"/>
                </a:lnTo>
                <a:lnTo>
                  <a:pt x="105463" y="91303"/>
                </a:lnTo>
                <a:lnTo>
                  <a:pt x="109220" y="77342"/>
                </a:lnTo>
                <a:lnTo>
                  <a:pt x="113157" y="67309"/>
                </a:lnTo>
                <a:lnTo>
                  <a:pt x="117856" y="60706"/>
                </a:lnTo>
                <a:lnTo>
                  <a:pt x="123571" y="57784"/>
                </a:lnTo>
                <a:lnTo>
                  <a:pt x="129159" y="54737"/>
                </a:lnTo>
                <a:lnTo>
                  <a:pt x="135128" y="54482"/>
                </a:lnTo>
                <a:lnTo>
                  <a:pt x="164464" y="54482"/>
                </a:lnTo>
                <a:lnTo>
                  <a:pt x="163246" y="52898"/>
                </a:lnTo>
                <a:lnTo>
                  <a:pt x="153066" y="46226"/>
                </a:lnTo>
                <a:lnTo>
                  <a:pt x="136178" y="39769"/>
                </a:lnTo>
                <a:close/>
              </a:path>
              <a:path w="360680" h="214756">
                <a:moveTo>
                  <a:pt x="144272" y="104266"/>
                </a:moveTo>
                <a:lnTo>
                  <a:pt x="140462" y="109854"/>
                </a:lnTo>
                <a:lnTo>
                  <a:pt x="136398" y="113537"/>
                </a:lnTo>
                <a:lnTo>
                  <a:pt x="131953" y="115188"/>
                </a:lnTo>
                <a:lnTo>
                  <a:pt x="127635" y="116839"/>
                </a:lnTo>
                <a:lnTo>
                  <a:pt x="157779" y="116839"/>
                </a:lnTo>
                <a:lnTo>
                  <a:pt x="158750" y="115823"/>
                </a:lnTo>
                <a:lnTo>
                  <a:pt x="144272" y="104266"/>
                </a:lnTo>
                <a:close/>
              </a:path>
              <a:path w="360680" h="214756">
                <a:moveTo>
                  <a:pt x="32512" y="0"/>
                </a:moveTo>
                <a:lnTo>
                  <a:pt x="0" y="84454"/>
                </a:lnTo>
                <a:lnTo>
                  <a:pt x="17018" y="91058"/>
                </a:lnTo>
                <a:lnTo>
                  <a:pt x="29337" y="59181"/>
                </a:lnTo>
                <a:lnTo>
                  <a:pt x="83232" y="59181"/>
                </a:lnTo>
                <a:lnTo>
                  <a:pt x="85217" y="56006"/>
                </a:lnTo>
                <a:lnTo>
                  <a:pt x="86703" y="52196"/>
                </a:lnTo>
                <a:lnTo>
                  <a:pt x="55625" y="52196"/>
                </a:lnTo>
                <a:lnTo>
                  <a:pt x="50927" y="50926"/>
                </a:lnTo>
                <a:lnTo>
                  <a:pt x="34798" y="44831"/>
                </a:lnTo>
                <a:lnTo>
                  <a:pt x="44069" y="20827"/>
                </a:lnTo>
                <a:lnTo>
                  <a:pt x="81407" y="20827"/>
                </a:lnTo>
                <a:lnTo>
                  <a:pt x="76835" y="17525"/>
                </a:lnTo>
                <a:lnTo>
                  <a:pt x="70231" y="14477"/>
                </a:lnTo>
                <a:lnTo>
                  <a:pt x="32512" y="0"/>
                </a:lnTo>
                <a:close/>
              </a:path>
              <a:path w="360680" h="214756">
                <a:moveTo>
                  <a:pt x="164464" y="54482"/>
                </a:moveTo>
                <a:lnTo>
                  <a:pt x="135128" y="54482"/>
                </a:lnTo>
                <a:lnTo>
                  <a:pt x="145923" y="58673"/>
                </a:lnTo>
                <a:lnTo>
                  <a:pt x="149225" y="61340"/>
                </a:lnTo>
                <a:lnTo>
                  <a:pt x="152329" y="66547"/>
                </a:lnTo>
                <a:lnTo>
                  <a:pt x="153670" y="68833"/>
                </a:lnTo>
                <a:lnTo>
                  <a:pt x="154432" y="73151"/>
                </a:lnTo>
                <a:lnTo>
                  <a:pt x="153670" y="77977"/>
                </a:lnTo>
                <a:lnTo>
                  <a:pt x="172212" y="80390"/>
                </a:lnTo>
                <a:lnTo>
                  <a:pt x="172847" y="72897"/>
                </a:lnTo>
                <a:lnTo>
                  <a:pt x="171958" y="66547"/>
                </a:lnTo>
                <a:lnTo>
                  <a:pt x="168990" y="60373"/>
                </a:lnTo>
                <a:lnTo>
                  <a:pt x="164464" y="54482"/>
                </a:lnTo>
                <a:close/>
              </a:path>
              <a:path w="360680" h="214756">
                <a:moveTo>
                  <a:pt x="83232" y="59181"/>
                </a:moveTo>
                <a:lnTo>
                  <a:pt x="29337" y="59181"/>
                </a:lnTo>
                <a:lnTo>
                  <a:pt x="40386" y="63372"/>
                </a:lnTo>
                <a:lnTo>
                  <a:pt x="48133" y="66420"/>
                </a:lnTo>
                <a:lnTo>
                  <a:pt x="54229" y="68198"/>
                </a:lnTo>
                <a:lnTo>
                  <a:pt x="58547" y="68960"/>
                </a:lnTo>
                <a:lnTo>
                  <a:pt x="61849" y="69468"/>
                </a:lnTo>
                <a:lnTo>
                  <a:pt x="65278" y="69341"/>
                </a:lnTo>
                <a:lnTo>
                  <a:pt x="72644" y="67563"/>
                </a:lnTo>
                <a:lnTo>
                  <a:pt x="76200" y="65658"/>
                </a:lnTo>
                <a:lnTo>
                  <a:pt x="79375" y="62864"/>
                </a:lnTo>
                <a:lnTo>
                  <a:pt x="82677" y="60070"/>
                </a:lnTo>
                <a:lnTo>
                  <a:pt x="83232" y="59181"/>
                </a:lnTo>
                <a:close/>
              </a:path>
              <a:path w="360680" h="214756">
                <a:moveTo>
                  <a:pt x="81407" y="20827"/>
                </a:moveTo>
                <a:lnTo>
                  <a:pt x="44069" y="20827"/>
                </a:lnTo>
                <a:lnTo>
                  <a:pt x="58420" y="26288"/>
                </a:lnTo>
                <a:lnTo>
                  <a:pt x="62484" y="28066"/>
                </a:lnTo>
                <a:lnTo>
                  <a:pt x="64388" y="29337"/>
                </a:lnTo>
                <a:lnTo>
                  <a:pt x="66929" y="30860"/>
                </a:lnTo>
                <a:lnTo>
                  <a:pt x="68707" y="33019"/>
                </a:lnTo>
                <a:lnTo>
                  <a:pt x="69723" y="35687"/>
                </a:lnTo>
                <a:lnTo>
                  <a:pt x="70702" y="37972"/>
                </a:lnTo>
                <a:lnTo>
                  <a:pt x="70804" y="39769"/>
                </a:lnTo>
                <a:lnTo>
                  <a:pt x="60833" y="52196"/>
                </a:lnTo>
                <a:lnTo>
                  <a:pt x="86703" y="52196"/>
                </a:lnTo>
                <a:lnTo>
                  <a:pt x="87249" y="50800"/>
                </a:lnTo>
                <a:lnTo>
                  <a:pt x="89788" y="44068"/>
                </a:lnTo>
                <a:lnTo>
                  <a:pt x="90297" y="37972"/>
                </a:lnTo>
                <a:lnTo>
                  <a:pt x="86995" y="27050"/>
                </a:lnTo>
                <a:lnTo>
                  <a:pt x="84074" y="22732"/>
                </a:lnTo>
                <a:lnTo>
                  <a:pt x="81407" y="20827"/>
                </a:lnTo>
                <a:close/>
              </a:path>
              <a:path w="360680" h="214756">
                <a:moveTo>
                  <a:pt x="331199" y="183387"/>
                </a:moveTo>
                <a:lnTo>
                  <a:pt x="314071" y="183387"/>
                </a:lnTo>
                <a:lnTo>
                  <a:pt x="319150" y="207137"/>
                </a:lnTo>
                <a:lnTo>
                  <a:pt x="339090" y="214756"/>
                </a:lnTo>
                <a:lnTo>
                  <a:pt x="331199" y="183387"/>
                </a:lnTo>
                <a:close/>
              </a:path>
              <a:path w="360680" h="214756">
                <a:moveTo>
                  <a:pt x="299593" y="129412"/>
                </a:moveTo>
                <a:lnTo>
                  <a:pt x="309372" y="167258"/>
                </a:lnTo>
                <a:lnTo>
                  <a:pt x="275209" y="190245"/>
                </a:lnTo>
                <a:lnTo>
                  <a:pt x="294132" y="197484"/>
                </a:lnTo>
                <a:lnTo>
                  <a:pt x="314071" y="183387"/>
                </a:lnTo>
                <a:lnTo>
                  <a:pt x="331199" y="183387"/>
                </a:lnTo>
                <a:lnTo>
                  <a:pt x="328803" y="173862"/>
                </a:lnTo>
                <a:lnTo>
                  <a:pt x="352806" y="157987"/>
                </a:lnTo>
                <a:lnTo>
                  <a:pt x="323723" y="157987"/>
                </a:lnTo>
                <a:lnTo>
                  <a:pt x="319405" y="137032"/>
                </a:lnTo>
                <a:lnTo>
                  <a:pt x="299593" y="129412"/>
                </a:lnTo>
                <a:close/>
              </a:path>
              <a:path w="360680" h="214756">
                <a:moveTo>
                  <a:pt x="341630" y="145541"/>
                </a:moveTo>
                <a:lnTo>
                  <a:pt x="323723" y="157987"/>
                </a:lnTo>
                <a:lnTo>
                  <a:pt x="352806" y="157987"/>
                </a:lnTo>
                <a:lnTo>
                  <a:pt x="360680" y="152781"/>
                </a:lnTo>
                <a:lnTo>
                  <a:pt x="341630" y="145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00115" y="3979164"/>
            <a:ext cx="530351" cy="5791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17159" y="4094098"/>
            <a:ext cx="124078" cy="112140"/>
          </a:xfrm>
          <a:custGeom>
            <a:avLst/>
            <a:gdLst/>
            <a:ahLst/>
            <a:cxnLst/>
            <a:rect l="l" t="t" r="r" b="b"/>
            <a:pathLst>
              <a:path w="124078" h="112140">
                <a:moveTo>
                  <a:pt x="63118" y="11683"/>
                </a:moveTo>
                <a:lnTo>
                  <a:pt x="33654" y="97281"/>
                </a:lnTo>
                <a:lnTo>
                  <a:pt x="66166" y="108457"/>
                </a:lnTo>
                <a:lnTo>
                  <a:pt x="72516" y="110743"/>
                </a:lnTo>
                <a:lnTo>
                  <a:pt x="77850" y="111887"/>
                </a:lnTo>
                <a:lnTo>
                  <a:pt x="87756" y="112140"/>
                </a:lnTo>
                <a:lnTo>
                  <a:pt x="92582" y="111251"/>
                </a:lnTo>
                <a:lnTo>
                  <a:pt x="101853" y="106806"/>
                </a:lnTo>
                <a:lnTo>
                  <a:pt x="106679" y="102869"/>
                </a:lnTo>
                <a:lnTo>
                  <a:pt x="111760" y="96265"/>
                </a:lnTo>
                <a:lnTo>
                  <a:pt x="82550" y="96265"/>
                </a:lnTo>
                <a:lnTo>
                  <a:pt x="79501" y="96012"/>
                </a:lnTo>
                <a:lnTo>
                  <a:pt x="77215" y="95884"/>
                </a:lnTo>
                <a:lnTo>
                  <a:pt x="73532" y="94868"/>
                </a:lnTo>
                <a:lnTo>
                  <a:pt x="55879" y="88773"/>
                </a:lnTo>
                <a:lnTo>
                  <a:pt x="75437" y="32131"/>
                </a:lnTo>
                <a:lnTo>
                  <a:pt x="113690" y="32131"/>
                </a:lnTo>
                <a:lnTo>
                  <a:pt x="110489" y="29844"/>
                </a:lnTo>
                <a:lnTo>
                  <a:pt x="107061" y="27431"/>
                </a:lnTo>
                <a:lnTo>
                  <a:pt x="101853" y="25018"/>
                </a:lnTo>
                <a:lnTo>
                  <a:pt x="63118" y="11683"/>
                </a:lnTo>
                <a:close/>
              </a:path>
              <a:path w="124078" h="112140">
                <a:moveTo>
                  <a:pt x="113690" y="32131"/>
                </a:moveTo>
                <a:lnTo>
                  <a:pt x="75437" y="32131"/>
                </a:lnTo>
                <a:lnTo>
                  <a:pt x="90296" y="37211"/>
                </a:lnTo>
                <a:lnTo>
                  <a:pt x="94868" y="39115"/>
                </a:lnTo>
                <a:lnTo>
                  <a:pt x="100075" y="42290"/>
                </a:lnTo>
                <a:lnTo>
                  <a:pt x="102362" y="44576"/>
                </a:lnTo>
                <a:lnTo>
                  <a:pt x="103758" y="47370"/>
                </a:lnTo>
                <a:lnTo>
                  <a:pt x="105155" y="50037"/>
                </a:lnTo>
                <a:lnTo>
                  <a:pt x="105668" y="52705"/>
                </a:lnTo>
                <a:lnTo>
                  <a:pt x="105663" y="61213"/>
                </a:lnTo>
                <a:lnTo>
                  <a:pt x="104520" y="66548"/>
                </a:lnTo>
                <a:lnTo>
                  <a:pt x="82550" y="96265"/>
                </a:lnTo>
                <a:lnTo>
                  <a:pt x="111760" y="96265"/>
                </a:lnTo>
                <a:lnTo>
                  <a:pt x="114426" y="92837"/>
                </a:lnTo>
                <a:lnTo>
                  <a:pt x="117475" y="87121"/>
                </a:lnTo>
                <a:lnTo>
                  <a:pt x="119976" y="79756"/>
                </a:lnTo>
                <a:lnTo>
                  <a:pt x="122681" y="72008"/>
                </a:lnTo>
                <a:lnTo>
                  <a:pt x="124078" y="65024"/>
                </a:lnTo>
                <a:lnTo>
                  <a:pt x="124078" y="52705"/>
                </a:lnTo>
                <a:lnTo>
                  <a:pt x="122936" y="47243"/>
                </a:lnTo>
                <a:lnTo>
                  <a:pt x="120650" y="42163"/>
                </a:lnTo>
                <a:lnTo>
                  <a:pt x="118363" y="37211"/>
                </a:lnTo>
                <a:lnTo>
                  <a:pt x="114935" y="33019"/>
                </a:lnTo>
                <a:lnTo>
                  <a:pt x="113690" y="32131"/>
                </a:lnTo>
                <a:close/>
              </a:path>
              <a:path w="124078" h="112140">
                <a:moveTo>
                  <a:pt x="29590" y="0"/>
                </a:moveTo>
                <a:lnTo>
                  <a:pt x="0" y="85598"/>
                </a:lnTo>
                <a:lnTo>
                  <a:pt x="17271" y="91567"/>
                </a:lnTo>
                <a:lnTo>
                  <a:pt x="46862" y="5968"/>
                </a:lnTo>
                <a:lnTo>
                  <a:pt x="29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79313" y="4243323"/>
            <a:ext cx="106552" cy="112140"/>
          </a:xfrm>
          <a:custGeom>
            <a:avLst/>
            <a:gdLst/>
            <a:ahLst/>
            <a:cxnLst/>
            <a:rect l="l" t="t" r="r" b="b"/>
            <a:pathLst>
              <a:path w="106552" h="112140">
                <a:moveTo>
                  <a:pt x="68338" y="68706"/>
                </a:moveTo>
                <a:lnTo>
                  <a:pt x="50037" y="68706"/>
                </a:lnTo>
                <a:lnTo>
                  <a:pt x="58800" y="104901"/>
                </a:lnTo>
                <a:lnTo>
                  <a:pt x="79628" y="112140"/>
                </a:lnTo>
                <a:lnTo>
                  <a:pt x="68338" y="68706"/>
                </a:lnTo>
                <a:close/>
              </a:path>
              <a:path w="106552" h="112140">
                <a:moveTo>
                  <a:pt x="32385" y="0"/>
                </a:moveTo>
                <a:lnTo>
                  <a:pt x="44703" y="50037"/>
                </a:lnTo>
                <a:lnTo>
                  <a:pt x="0" y="84581"/>
                </a:lnTo>
                <a:lnTo>
                  <a:pt x="20827" y="91693"/>
                </a:lnTo>
                <a:lnTo>
                  <a:pt x="50037" y="68706"/>
                </a:lnTo>
                <a:lnTo>
                  <a:pt x="68338" y="68706"/>
                </a:lnTo>
                <a:lnTo>
                  <a:pt x="65532" y="57912"/>
                </a:lnTo>
                <a:lnTo>
                  <a:pt x="87818" y="40386"/>
                </a:lnTo>
                <a:lnTo>
                  <a:pt x="60198" y="40386"/>
                </a:lnTo>
                <a:lnTo>
                  <a:pt x="52577" y="6984"/>
                </a:lnTo>
                <a:lnTo>
                  <a:pt x="32385" y="0"/>
                </a:lnTo>
                <a:close/>
              </a:path>
              <a:path w="106552" h="112140">
                <a:moveTo>
                  <a:pt x="86487" y="18668"/>
                </a:moveTo>
                <a:lnTo>
                  <a:pt x="60198" y="40386"/>
                </a:lnTo>
                <a:lnTo>
                  <a:pt x="87818" y="40386"/>
                </a:lnTo>
                <a:lnTo>
                  <a:pt x="106552" y="25653"/>
                </a:lnTo>
                <a:lnTo>
                  <a:pt x="86487" y="18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6032" y="926708"/>
            <a:ext cx="288353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Модули управления вращением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794" y="1524761"/>
            <a:ext cx="4654805" cy="1157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200" spc="-10" dirty="0" smtClean="0">
                <a:solidFill>
                  <a:srgbClr val="868686"/>
                </a:solidFill>
                <a:latin typeface="Arial"/>
                <a:cs typeface="Arial"/>
              </a:rPr>
              <a:t>1.	</a:t>
            </a:r>
            <a:r>
              <a:rPr sz="2000" spc="-10" dirty="0" smtClean="0">
                <a:latin typeface="Arial"/>
                <a:cs typeface="Arial"/>
              </a:rPr>
              <a:t>RCU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=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lang="ru-RU" sz="2000" spc="-15" dirty="0" smtClean="0">
                <a:latin typeface="Arial"/>
                <a:cs typeface="Arial"/>
              </a:rPr>
              <a:t>блок управления каруселью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14"/>
              </a:spcBef>
            </a:pPr>
            <a:endParaRPr sz="550" dirty="0"/>
          </a:p>
          <a:p>
            <a:pPr marL="12700">
              <a:lnSpc>
                <a:spcPct val="100000"/>
              </a:lnSpc>
            </a:pPr>
            <a:r>
              <a:rPr sz="2200" spc="-10" dirty="0" smtClean="0">
                <a:solidFill>
                  <a:srgbClr val="868686"/>
                </a:solidFill>
                <a:latin typeface="Arial"/>
                <a:cs typeface="Arial"/>
              </a:rPr>
              <a:t>2.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1"/>
              </a:spcBef>
            </a:pPr>
            <a:endParaRPr sz="550" dirty="0"/>
          </a:p>
          <a:p>
            <a:pPr marL="12700">
              <a:lnSpc>
                <a:spcPct val="100000"/>
              </a:lnSpc>
            </a:pPr>
            <a:endParaRPr lang="ru-RU" sz="2200" spc="-10" dirty="0" smtClean="0">
              <a:solidFill>
                <a:srgbClr val="868686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10" dirty="0" smtClean="0">
                <a:solidFill>
                  <a:srgbClr val="868686"/>
                </a:solidFill>
                <a:latin typeface="Arial"/>
                <a:cs typeface="Arial"/>
              </a:rPr>
              <a:t>3</a:t>
            </a:r>
            <a:r>
              <a:rPr sz="2200" spc="-10" dirty="0" smtClean="0">
                <a:solidFill>
                  <a:srgbClr val="868686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3996" y="1856486"/>
            <a:ext cx="3299592" cy="11258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33000"/>
              </a:lnSpc>
              <a:tabLst>
                <a:tab pos="922655" algn="l"/>
              </a:tabLst>
            </a:pPr>
            <a:r>
              <a:rPr sz="2000" dirty="0" smtClean="0">
                <a:latin typeface="Arial"/>
                <a:cs typeface="Arial"/>
              </a:rPr>
              <a:t>OCU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=</a:t>
            </a:r>
            <a:r>
              <a:rPr lang="ru-RU" sz="2000" spc="0" dirty="0" smtClean="0">
                <a:latin typeface="Arial"/>
                <a:cs typeface="Arial"/>
              </a:rPr>
              <a:t> панель управления оператора</a:t>
            </a:r>
          </a:p>
          <a:p>
            <a:pPr marL="12700" marR="12700">
              <a:lnSpc>
                <a:spcPct val="133000"/>
              </a:lnSpc>
              <a:tabLst>
                <a:tab pos="922655" algn="l"/>
              </a:tabLst>
            </a:pPr>
            <a:r>
              <a:rPr sz="2000" spc="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=</a:t>
            </a:r>
            <a:r>
              <a:rPr lang="ru-RU" sz="2000" spc="0" dirty="0" smtClean="0">
                <a:latin typeface="Arial"/>
                <a:cs typeface="Arial"/>
              </a:rPr>
              <a:t> центральная панель управления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</a:rPr>
              <a:t>(</a:t>
            </a:r>
            <a:r>
              <a:rPr lang="ru-RU" sz="2000" dirty="0" err="1" smtClean="0">
                <a:latin typeface="Arial"/>
                <a:cs typeface="Arial"/>
              </a:rPr>
              <a:t>центр.блок</a:t>
            </a:r>
            <a:r>
              <a:rPr lang="ru-RU" sz="2000" dirty="0" smtClean="0">
                <a:latin typeface="Arial"/>
                <a:cs typeface="Arial"/>
              </a:rPr>
              <a:t> управления</a:t>
            </a:r>
            <a:r>
              <a:rPr sz="2000" spc="0" dirty="0" smtClean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59528" y="1557400"/>
            <a:ext cx="3528568" cy="4675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61146" y="2106421"/>
            <a:ext cx="16700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36740" y="3258820"/>
            <a:ext cx="16700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28486" y="4843526"/>
            <a:ext cx="16764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40093" y="4248848"/>
            <a:ext cx="1745487" cy="2088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496" y="1908060"/>
            <a:ext cx="1944242" cy="9425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0253" y="1927745"/>
            <a:ext cx="1725041" cy="9425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6963" y="4653127"/>
            <a:ext cx="2313813" cy="17369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7582" y="3636264"/>
            <a:ext cx="876299" cy="781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6780" y="3379292"/>
            <a:ext cx="1043825" cy="10380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14879" y="3379215"/>
            <a:ext cx="979258" cy="15327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39946" y="4284281"/>
            <a:ext cx="1913763" cy="9589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0072" y="1927745"/>
            <a:ext cx="1725041" cy="9425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20216" y="1469644"/>
            <a:ext cx="57912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</a:rPr>
              <a:t>RCU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22260" y="1468120"/>
            <a:ext cx="57912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 smtClean="0">
                <a:latin typeface="Arial"/>
                <a:cs typeface="Arial"/>
              </a:rPr>
              <a:t>CCU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11700" y="1466596"/>
            <a:ext cx="59245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</a:rPr>
              <a:t>O</a:t>
            </a:r>
            <a:r>
              <a:rPr sz="2000" spc="5" dirty="0" smtClean="0">
                <a:latin typeface="Arial"/>
                <a:cs typeface="Arial"/>
              </a:rPr>
              <a:t>CU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1555" y="2855467"/>
            <a:ext cx="0" cy="2949790"/>
          </a:xfrm>
          <a:custGeom>
            <a:avLst/>
            <a:gdLst/>
            <a:ahLst/>
            <a:cxnLst/>
            <a:rect l="l" t="t" r="r" b="b"/>
            <a:pathLst>
              <a:path h="2949790">
                <a:moveTo>
                  <a:pt x="0" y="0"/>
                </a:moveTo>
                <a:lnTo>
                  <a:pt x="0" y="294979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1555" y="3003042"/>
            <a:ext cx="6336741" cy="0"/>
          </a:xfrm>
          <a:custGeom>
            <a:avLst/>
            <a:gdLst/>
            <a:ahLst/>
            <a:cxnLst/>
            <a:rect l="l" t="t" r="r" b="b"/>
            <a:pathLst>
              <a:path w="6336741">
                <a:moveTo>
                  <a:pt x="0" y="0"/>
                </a:moveTo>
                <a:lnTo>
                  <a:pt x="6336741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11954" y="2716657"/>
            <a:ext cx="0" cy="273176"/>
          </a:xfrm>
          <a:custGeom>
            <a:avLst/>
            <a:gdLst/>
            <a:ahLst/>
            <a:cxnLst/>
            <a:rect l="l" t="t" r="r" b="b"/>
            <a:pathLst>
              <a:path h="273176">
                <a:moveTo>
                  <a:pt x="0" y="0"/>
                </a:moveTo>
                <a:lnTo>
                  <a:pt x="0" y="273176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54266" y="2733675"/>
            <a:ext cx="0" cy="273176"/>
          </a:xfrm>
          <a:custGeom>
            <a:avLst/>
            <a:gdLst/>
            <a:ahLst/>
            <a:cxnLst/>
            <a:rect l="l" t="t" r="r" b="b"/>
            <a:pathLst>
              <a:path h="273176">
                <a:moveTo>
                  <a:pt x="0" y="0"/>
                </a:moveTo>
                <a:lnTo>
                  <a:pt x="0" y="273176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51909" y="1534160"/>
            <a:ext cx="0" cy="4919179"/>
          </a:xfrm>
          <a:custGeom>
            <a:avLst/>
            <a:gdLst/>
            <a:ahLst/>
            <a:cxnLst/>
            <a:rect l="l" t="t" r="r" b="b"/>
            <a:pathLst>
              <a:path h="4919179">
                <a:moveTo>
                  <a:pt x="0" y="0"/>
                </a:moveTo>
                <a:lnTo>
                  <a:pt x="0" y="4919179"/>
                </a:lnTo>
              </a:path>
            </a:pathLst>
          </a:custGeom>
          <a:ln w="6350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44234" y="1534160"/>
            <a:ext cx="0" cy="4919179"/>
          </a:xfrm>
          <a:custGeom>
            <a:avLst/>
            <a:gdLst/>
            <a:ahLst/>
            <a:cxnLst/>
            <a:rect l="l" t="t" r="r" b="b"/>
            <a:pathLst>
              <a:path h="4919179">
                <a:moveTo>
                  <a:pt x="0" y="0"/>
                </a:moveTo>
                <a:lnTo>
                  <a:pt x="0" y="4919179"/>
                </a:lnTo>
              </a:path>
            </a:pathLst>
          </a:custGeom>
          <a:ln w="6350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06131" y="2850642"/>
            <a:ext cx="127939" cy="786511"/>
          </a:xfrm>
          <a:custGeom>
            <a:avLst/>
            <a:gdLst/>
            <a:ahLst/>
            <a:cxnLst/>
            <a:rect l="l" t="t" r="r" b="b"/>
            <a:pathLst>
              <a:path w="127939" h="786511">
                <a:moveTo>
                  <a:pt x="78026" y="37596"/>
                </a:moveTo>
                <a:lnTo>
                  <a:pt x="67067" y="52981"/>
                </a:lnTo>
                <a:lnTo>
                  <a:pt x="0" y="784733"/>
                </a:lnTo>
                <a:lnTo>
                  <a:pt x="18973" y="786511"/>
                </a:lnTo>
                <a:lnTo>
                  <a:pt x="86040" y="54760"/>
                </a:lnTo>
                <a:lnTo>
                  <a:pt x="78026" y="37596"/>
                </a:lnTo>
                <a:close/>
              </a:path>
              <a:path w="127939" h="786511">
                <a:moveTo>
                  <a:pt x="89851" y="17907"/>
                </a:moveTo>
                <a:lnTo>
                  <a:pt x="70281" y="17907"/>
                </a:lnTo>
                <a:lnTo>
                  <a:pt x="89255" y="19685"/>
                </a:lnTo>
                <a:lnTo>
                  <a:pt x="86040" y="54760"/>
                </a:lnTo>
                <a:lnTo>
                  <a:pt x="108445" y="102743"/>
                </a:lnTo>
                <a:lnTo>
                  <a:pt x="110667" y="107569"/>
                </a:lnTo>
                <a:lnTo>
                  <a:pt x="116344" y="109600"/>
                </a:lnTo>
                <a:lnTo>
                  <a:pt x="121107" y="107315"/>
                </a:lnTo>
                <a:lnTo>
                  <a:pt x="125869" y="105156"/>
                </a:lnTo>
                <a:lnTo>
                  <a:pt x="127939" y="99441"/>
                </a:lnTo>
                <a:lnTo>
                  <a:pt x="125704" y="94742"/>
                </a:lnTo>
                <a:lnTo>
                  <a:pt x="89851" y="17907"/>
                </a:lnTo>
                <a:close/>
              </a:path>
              <a:path w="127939" h="786511">
                <a:moveTo>
                  <a:pt x="81495" y="0"/>
                </a:moveTo>
                <a:lnTo>
                  <a:pt x="20789" y="85090"/>
                </a:lnTo>
                <a:lnTo>
                  <a:pt x="17741" y="89408"/>
                </a:lnTo>
                <a:lnTo>
                  <a:pt x="18732" y="95250"/>
                </a:lnTo>
                <a:lnTo>
                  <a:pt x="27305" y="101346"/>
                </a:lnTo>
                <a:lnTo>
                  <a:pt x="33248" y="100457"/>
                </a:lnTo>
                <a:lnTo>
                  <a:pt x="67067" y="52981"/>
                </a:lnTo>
                <a:lnTo>
                  <a:pt x="70281" y="17907"/>
                </a:lnTo>
                <a:lnTo>
                  <a:pt x="89851" y="17907"/>
                </a:lnTo>
                <a:lnTo>
                  <a:pt x="81495" y="0"/>
                </a:lnTo>
                <a:close/>
              </a:path>
              <a:path w="127939" h="786511">
                <a:moveTo>
                  <a:pt x="88964" y="22860"/>
                </a:moveTo>
                <a:lnTo>
                  <a:pt x="71145" y="22860"/>
                </a:lnTo>
                <a:lnTo>
                  <a:pt x="87528" y="24257"/>
                </a:lnTo>
                <a:lnTo>
                  <a:pt x="78026" y="37596"/>
                </a:lnTo>
                <a:lnTo>
                  <a:pt x="86040" y="54760"/>
                </a:lnTo>
                <a:lnTo>
                  <a:pt x="88964" y="22860"/>
                </a:lnTo>
                <a:close/>
              </a:path>
              <a:path w="127939" h="786511">
                <a:moveTo>
                  <a:pt x="70281" y="17907"/>
                </a:moveTo>
                <a:lnTo>
                  <a:pt x="67067" y="52981"/>
                </a:lnTo>
                <a:lnTo>
                  <a:pt x="78026" y="37596"/>
                </a:lnTo>
                <a:lnTo>
                  <a:pt x="71145" y="22860"/>
                </a:lnTo>
                <a:lnTo>
                  <a:pt x="88964" y="22860"/>
                </a:lnTo>
                <a:lnTo>
                  <a:pt x="89255" y="19685"/>
                </a:lnTo>
                <a:lnTo>
                  <a:pt x="70281" y="17907"/>
                </a:lnTo>
                <a:close/>
              </a:path>
              <a:path w="127939" h="786511">
                <a:moveTo>
                  <a:pt x="71145" y="22860"/>
                </a:moveTo>
                <a:lnTo>
                  <a:pt x="78026" y="37596"/>
                </a:lnTo>
                <a:lnTo>
                  <a:pt x="87528" y="24257"/>
                </a:lnTo>
                <a:lnTo>
                  <a:pt x="71145" y="228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91767" y="2817748"/>
            <a:ext cx="513969" cy="567943"/>
          </a:xfrm>
          <a:custGeom>
            <a:avLst/>
            <a:gdLst/>
            <a:ahLst/>
            <a:cxnLst/>
            <a:rect l="l" t="t" r="r" b="b"/>
            <a:pathLst>
              <a:path w="513969" h="567943">
                <a:moveTo>
                  <a:pt x="25448" y="28108"/>
                </a:moveTo>
                <a:lnTo>
                  <a:pt x="29343" y="46759"/>
                </a:lnTo>
                <a:lnTo>
                  <a:pt x="499871" y="567943"/>
                </a:lnTo>
                <a:lnTo>
                  <a:pt x="513969" y="555116"/>
                </a:lnTo>
                <a:lnTo>
                  <a:pt x="43496" y="33860"/>
                </a:lnTo>
                <a:lnTo>
                  <a:pt x="25448" y="28108"/>
                </a:lnTo>
                <a:close/>
              </a:path>
              <a:path w="513969" h="567943">
                <a:moveTo>
                  <a:pt x="0" y="0"/>
                </a:moveTo>
                <a:lnTo>
                  <a:pt x="21462" y="102362"/>
                </a:lnTo>
                <a:lnTo>
                  <a:pt x="22478" y="107441"/>
                </a:lnTo>
                <a:lnTo>
                  <a:pt x="27558" y="110743"/>
                </a:lnTo>
                <a:lnTo>
                  <a:pt x="32765" y="109727"/>
                </a:lnTo>
                <a:lnTo>
                  <a:pt x="37845" y="108585"/>
                </a:lnTo>
                <a:lnTo>
                  <a:pt x="41147" y="103631"/>
                </a:lnTo>
                <a:lnTo>
                  <a:pt x="40131" y="98425"/>
                </a:lnTo>
                <a:lnTo>
                  <a:pt x="29343" y="46759"/>
                </a:lnTo>
                <a:lnTo>
                  <a:pt x="5587" y="20447"/>
                </a:lnTo>
                <a:lnTo>
                  <a:pt x="19812" y="7620"/>
                </a:lnTo>
                <a:lnTo>
                  <a:pt x="23926" y="7620"/>
                </a:lnTo>
                <a:lnTo>
                  <a:pt x="0" y="0"/>
                </a:lnTo>
                <a:close/>
              </a:path>
              <a:path w="513969" h="567943">
                <a:moveTo>
                  <a:pt x="23926" y="7620"/>
                </a:moveTo>
                <a:lnTo>
                  <a:pt x="19812" y="7620"/>
                </a:lnTo>
                <a:lnTo>
                  <a:pt x="43496" y="33860"/>
                </a:lnTo>
                <a:lnTo>
                  <a:pt x="93852" y="49911"/>
                </a:lnTo>
                <a:lnTo>
                  <a:pt x="98932" y="51435"/>
                </a:lnTo>
                <a:lnTo>
                  <a:pt x="104266" y="48767"/>
                </a:lnTo>
                <a:lnTo>
                  <a:pt x="105790" y="43687"/>
                </a:lnTo>
                <a:lnTo>
                  <a:pt x="107441" y="38735"/>
                </a:lnTo>
                <a:lnTo>
                  <a:pt x="104647" y="33274"/>
                </a:lnTo>
                <a:lnTo>
                  <a:pt x="99694" y="31750"/>
                </a:lnTo>
                <a:lnTo>
                  <a:pt x="23926" y="7620"/>
                </a:lnTo>
                <a:close/>
              </a:path>
              <a:path w="513969" h="567943">
                <a:moveTo>
                  <a:pt x="19812" y="7620"/>
                </a:moveTo>
                <a:lnTo>
                  <a:pt x="5587" y="20447"/>
                </a:lnTo>
                <a:lnTo>
                  <a:pt x="29343" y="46759"/>
                </a:lnTo>
                <a:lnTo>
                  <a:pt x="25448" y="28108"/>
                </a:lnTo>
                <a:lnTo>
                  <a:pt x="9778" y="23113"/>
                </a:lnTo>
                <a:lnTo>
                  <a:pt x="22097" y="12064"/>
                </a:lnTo>
                <a:lnTo>
                  <a:pt x="23823" y="12064"/>
                </a:lnTo>
                <a:lnTo>
                  <a:pt x="19812" y="7620"/>
                </a:lnTo>
                <a:close/>
              </a:path>
              <a:path w="513969" h="567943">
                <a:moveTo>
                  <a:pt x="23823" y="12064"/>
                </a:moveTo>
                <a:lnTo>
                  <a:pt x="22097" y="12064"/>
                </a:lnTo>
                <a:lnTo>
                  <a:pt x="25448" y="28108"/>
                </a:lnTo>
                <a:lnTo>
                  <a:pt x="43496" y="33860"/>
                </a:lnTo>
                <a:lnTo>
                  <a:pt x="23823" y="12064"/>
                </a:lnTo>
                <a:close/>
              </a:path>
              <a:path w="513969" h="567943">
                <a:moveTo>
                  <a:pt x="22097" y="12064"/>
                </a:moveTo>
                <a:lnTo>
                  <a:pt x="9778" y="23113"/>
                </a:lnTo>
                <a:lnTo>
                  <a:pt x="25448" y="28108"/>
                </a:lnTo>
                <a:lnTo>
                  <a:pt x="22097" y="1206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70632" y="2835910"/>
            <a:ext cx="938657" cy="551561"/>
          </a:xfrm>
          <a:custGeom>
            <a:avLst/>
            <a:gdLst/>
            <a:ahLst/>
            <a:cxnLst/>
            <a:rect l="l" t="t" r="r" b="b"/>
            <a:pathLst>
              <a:path w="938657" h="551561">
                <a:moveTo>
                  <a:pt x="26976" y="4825"/>
                </a:moveTo>
                <a:lnTo>
                  <a:pt x="24637" y="4825"/>
                </a:lnTo>
                <a:lnTo>
                  <a:pt x="42035" y="35512"/>
                </a:lnTo>
                <a:lnTo>
                  <a:pt x="929005" y="551561"/>
                </a:lnTo>
                <a:lnTo>
                  <a:pt x="938657" y="535177"/>
                </a:lnTo>
                <a:lnTo>
                  <a:pt x="26976" y="4825"/>
                </a:lnTo>
                <a:close/>
              </a:path>
              <a:path w="938657" h="551561">
                <a:moveTo>
                  <a:pt x="109855" y="0"/>
                </a:moveTo>
                <a:lnTo>
                  <a:pt x="0" y="126"/>
                </a:lnTo>
                <a:lnTo>
                  <a:pt x="51562" y="91059"/>
                </a:lnTo>
                <a:lnTo>
                  <a:pt x="54229" y="95630"/>
                </a:lnTo>
                <a:lnTo>
                  <a:pt x="59943" y="97154"/>
                </a:lnTo>
                <a:lnTo>
                  <a:pt x="69087" y="92075"/>
                </a:lnTo>
                <a:lnTo>
                  <a:pt x="70739" y="86232"/>
                </a:lnTo>
                <a:lnTo>
                  <a:pt x="68199" y="81661"/>
                </a:lnTo>
                <a:lnTo>
                  <a:pt x="42035" y="35512"/>
                </a:lnTo>
                <a:lnTo>
                  <a:pt x="11556" y="17779"/>
                </a:lnTo>
                <a:lnTo>
                  <a:pt x="21081" y="1397"/>
                </a:lnTo>
                <a:lnTo>
                  <a:pt x="111252" y="1397"/>
                </a:lnTo>
                <a:lnTo>
                  <a:pt x="109855" y="0"/>
                </a:lnTo>
                <a:close/>
              </a:path>
              <a:path w="938657" h="551561">
                <a:moveTo>
                  <a:pt x="21081" y="1397"/>
                </a:moveTo>
                <a:lnTo>
                  <a:pt x="11556" y="17779"/>
                </a:lnTo>
                <a:lnTo>
                  <a:pt x="42035" y="35512"/>
                </a:lnTo>
                <a:lnTo>
                  <a:pt x="32702" y="19050"/>
                </a:lnTo>
                <a:lnTo>
                  <a:pt x="16383" y="19050"/>
                </a:lnTo>
                <a:lnTo>
                  <a:pt x="24637" y="4825"/>
                </a:lnTo>
                <a:lnTo>
                  <a:pt x="26976" y="4825"/>
                </a:lnTo>
                <a:lnTo>
                  <a:pt x="21081" y="1397"/>
                </a:lnTo>
                <a:close/>
              </a:path>
              <a:path w="938657" h="551561">
                <a:moveTo>
                  <a:pt x="24637" y="4825"/>
                </a:moveTo>
                <a:lnTo>
                  <a:pt x="16383" y="19050"/>
                </a:lnTo>
                <a:lnTo>
                  <a:pt x="32702" y="19050"/>
                </a:lnTo>
                <a:lnTo>
                  <a:pt x="24637" y="4825"/>
                </a:lnTo>
                <a:close/>
              </a:path>
              <a:path w="938657" h="551561">
                <a:moveTo>
                  <a:pt x="111252" y="1397"/>
                </a:moveTo>
                <a:lnTo>
                  <a:pt x="21081" y="1397"/>
                </a:lnTo>
                <a:lnTo>
                  <a:pt x="51427" y="19050"/>
                </a:lnTo>
                <a:lnTo>
                  <a:pt x="109855" y="19050"/>
                </a:lnTo>
                <a:lnTo>
                  <a:pt x="114046" y="14731"/>
                </a:lnTo>
                <a:lnTo>
                  <a:pt x="114046" y="4190"/>
                </a:lnTo>
                <a:lnTo>
                  <a:pt x="111252" y="139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75173" y="2855467"/>
            <a:ext cx="110616" cy="1429131"/>
          </a:xfrm>
          <a:custGeom>
            <a:avLst/>
            <a:gdLst/>
            <a:ahLst/>
            <a:cxnLst/>
            <a:rect l="l" t="t" r="r" b="b"/>
            <a:pathLst>
              <a:path w="110616" h="1429131">
                <a:moveTo>
                  <a:pt x="56730" y="37715"/>
                </a:moveTo>
                <a:lnTo>
                  <a:pt x="46868" y="53683"/>
                </a:lnTo>
                <a:lnTo>
                  <a:pt x="12191" y="1428623"/>
                </a:lnTo>
                <a:lnTo>
                  <a:pt x="31241" y="1429131"/>
                </a:lnTo>
                <a:lnTo>
                  <a:pt x="65792" y="54163"/>
                </a:lnTo>
                <a:lnTo>
                  <a:pt x="56730" y="37715"/>
                </a:lnTo>
                <a:close/>
              </a:path>
              <a:path w="110616" h="1429131">
                <a:moveTo>
                  <a:pt x="67937" y="18669"/>
                </a:moveTo>
                <a:lnTo>
                  <a:pt x="47751" y="18669"/>
                </a:lnTo>
                <a:lnTo>
                  <a:pt x="66675" y="19050"/>
                </a:lnTo>
                <a:lnTo>
                  <a:pt x="65792" y="54163"/>
                </a:lnTo>
                <a:lnTo>
                  <a:pt x="91439" y="100711"/>
                </a:lnTo>
                <a:lnTo>
                  <a:pt x="93979" y="105410"/>
                </a:lnTo>
                <a:lnTo>
                  <a:pt x="99695" y="107061"/>
                </a:lnTo>
                <a:lnTo>
                  <a:pt x="104266" y="104521"/>
                </a:lnTo>
                <a:lnTo>
                  <a:pt x="108965" y="101981"/>
                </a:lnTo>
                <a:lnTo>
                  <a:pt x="110616" y="96139"/>
                </a:lnTo>
                <a:lnTo>
                  <a:pt x="108076" y="91567"/>
                </a:lnTo>
                <a:lnTo>
                  <a:pt x="67937" y="18669"/>
                </a:lnTo>
                <a:close/>
              </a:path>
              <a:path w="110616" h="1429131">
                <a:moveTo>
                  <a:pt x="57658" y="0"/>
                </a:moveTo>
                <a:lnTo>
                  <a:pt x="2793" y="88900"/>
                </a:lnTo>
                <a:lnTo>
                  <a:pt x="0" y="93345"/>
                </a:lnTo>
                <a:lnTo>
                  <a:pt x="1397" y="99314"/>
                </a:lnTo>
                <a:lnTo>
                  <a:pt x="5841" y="101981"/>
                </a:lnTo>
                <a:lnTo>
                  <a:pt x="10287" y="104775"/>
                </a:lnTo>
                <a:lnTo>
                  <a:pt x="16255" y="103378"/>
                </a:lnTo>
                <a:lnTo>
                  <a:pt x="18923" y="98933"/>
                </a:lnTo>
                <a:lnTo>
                  <a:pt x="46868" y="53683"/>
                </a:lnTo>
                <a:lnTo>
                  <a:pt x="47751" y="18669"/>
                </a:lnTo>
                <a:lnTo>
                  <a:pt x="67937" y="18669"/>
                </a:lnTo>
                <a:lnTo>
                  <a:pt x="57658" y="0"/>
                </a:lnTo>
                <a:close/>
              </a:path>
              <a:path w="110616" h="1429131">
                <a:moveTo>
                  <a:pt x="66563" y="23495"/>
                </a:moveTo>
                <a:lnTo>
                  <a:pt x="48895" y="23495"/>
                </a:lnTo>
                <a:lnTo>
                  <a:pt x="65277" y="23876"/>
                </a:lnTo>
                <a:lnTo>
                  <a:pt x="56730" y="37715"/>
                </a:lnTo>
                <a:lnTo>
                  <a:pt x="65792" y="54163"/>
                </a:lnTo>
                <a:lnTo>
                  <a:pt x="66563" y="23495"/>
                </a:lnTo>
                <a:close/>
              </a:path>
              <a:path w="110616" h="1429131">
                <a:moveTo>
                  <a:pt x="47751" y="18669"/>
                </a:moveTo>
                <a:lnTo>
                  <a:pt x="46868" y="53683"/>
                </a:lnTo>
                <a:lnTo>
                  <a:pt x="56730" y="37715"/>
                </a:lnTo>
                <a:lnTo>
                  <a:pt x="48895" y="23495"/>
                </a:lnTo>
                <a:lnTo>
                  <a:pt x="66563" y="23495"/>
                </a:lnTo>
                <a:lnTo>
                  <a:pt x="66675" y="19050"/>
                </a:lnTo>
                <a:lnTo>
                  <a:pt x="47751" y="18669"/>
                </a:lnTo>
                <a:close/>
              </a:path>
              <a:path w="110616" h="1429131">
                <a:moveTo>
                  <a:pt x="48895" y="23495"/>
                </a:moveTo>
                <a:lnTo>
                  <a:pt x="56730" y="37715"/>
                </a:lnTo>
                <a:lnTo>
                  <a:pt x="65277" y="23876"/>
                </a:lnTo>
                <a:lnTo>
                  <a:pt x="48895" y="2349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03439" y="2815208"/>
            <a:ext cx="333882" cy="1435608"/>
          </a:xfrm>
          <a:custGeom>
            <a:avLst/>
            <a:gdLst/>
            <a:ahLst/>
            <a:cxnLst/>
            <a:rect l="l" t="t" r="r" b="b"/>
            <a:pathLst>
              <a:path w="333882" h="1435607">
                <a:moveTo>
                  <a:pt x="290895" y="36986"/>
                </a:moveTo>
                <a:lnTo>
                  <a:pt x="278436" y="51013"/>
                </a:lnTo>
                <a:lnTo>
                  <a:pt x="0" y="1431797"/>
                </a:lnTo>
                <a:lnTo>
                  <a:pt x="18668" y="1435608"/>
                </a:lnTo>
                <a:lnTo>
                  <a:pt x="297052" y="54964"/>
                </a:lnTo>
                <a:lnTo>
                  <a:pt x="290895" y="36986"/>
                </a:lnTo>
                <a:close/>
              </a:path>
              <a:path w="333882" h="1435607">
                <a:moveTo>
                  <a:pt x="304130" y="16637"/>
                </a:moveTo>
                <a:lnTo>
                  <a:pt x="285368" y="16637"/>
                </a:lnTo>
                <a:lnTo>
                  <a:pt x="304037" y="20319"/>
                </a:lnTo>
                <a:lnTo>
                  <a:pt x="297052" y="54964"/>
                </a:lnTo>
                <a:lnTo>
                  <a:pt x="314197" y="105028"/>
                </a:lnTo>
                <a:lnTo>
                  <a:pt x="315849" y="109981"/>
                </a:lnTo>
                <a:lnTo>
                  <a:pt x="321309" y="112649"/>
                </a:lnTo>
                <a:lnTo>
                  <a:pt x="326262" y="110998"/>
                </a:lnTo>
                <a:lnTo>
                  <a:pt x="331215" y="109219"/>
                </a:lnTo>
                <a:lnTo>
                  <a:pt x="333882" y="103886"/>
                </a:lnTo>
                <a:lnTo>
                  <a:pt x="332231" y="98932"/>
                </a:lnTo>
                <a:lnTo>
                  <a:pt x="304130" y="16637"/>
                </a:lnTo>
                <a:close/>
              </a:path>
              <a:path w="333882" h="1435607">
                <a:moveTo>
                  <a:pt x="298450" y="0"/>
                </a:moveTo>
                <a:lnTo>
                  <a:pt x="228980" y="78104"/>
                </a:lnTo>
                <a:lnTo>
                  <a:pt x="225425" y="82041"/>
                </a:lnTo>
                <a:lnTo>
                  <a:pt x="225805" y="88011"/>
                </a:lnTo>
                <a:lnTo>
                  <a:pt x="229742" y="91439"/>
                </a:lnTo>
                <a:lnTo>
                  <a:pt x="233679" y="94995"/>
                </a:lnTo>
                <a:lnTo>
                  <a:pt x="239649" y="94614"/>
                </a:lnTo>
                <a:lnTo>
                  <a:pt x="243204" y="90677"/>
                </a:lnTo>
                <a:lnTo>
                  <a:pt x="278436" y="51013"/>
                </a:lnTo>
                <a:lnTo>
                  <a:pt x="285368" y="16637"/>
                </a:lnTo>
                <a:lnTo>
                  <a:pt x="304130" y="16637"/>
                </a:lnTo>
                <a:lnTo>
                  <a:pt x="298450" y="0"/>
                </a:lnTo>
                <a:close/>
              </a:path>
              <a:path w="333882" h="1435607">
                <a:moveTo>
                  <a:pt x="303781" y="21589"/>
                </a:moveTo>
                <a:lnTo>
                  <a:pt x="285622" y="21589"/>
                </a:lnTo>
                <a:lnTo>
                  <a:pt x="301751" y="24764"/>
                </a:lnTo>
                <a:lnTo>
                  <a:pt x="290895" y="36986"/>
                </a:lnTo>
                <a:lnTo>
                  <a:pt x="297052" y="54964"/>
                </a:lnTo>
                <a:lnTo>
                  <a:pt x="303781" y="21589"/>
                </a:lnTo>
                <a:close/>
              </a:path>
              <a:path w="333882" h="1435607">
                <a:moveTo>
                  <a:pt x="285368" y="16637"/>
                </a:moveTo>
                <a:lnTo>
                  <a:pt x="278436" y="51013"/>
                </a:lnTo>
                <a:lnTo>
                  <a:pt x="290895" y="36986"/>
                </a:lnTo>
                <a:lnTo>
                  <a:pt x="285622" y="21589"/>
                </a:lnTo>
                <a:lnTo>
                  <a:pt x="303781" y="21589"/>
                </a:lnTo>
                <a:lnTo>
                  <a:pt x="304037" y="20319"/>
                </a:lnTo>
                <a:lnTo>
                  <a:pt x="285368" y="16637"/>
                </a:lnTo>
                <a:close/>
              </a:path>
              <a:path w="333882" h="1435607">
                <a:moveTo>
                  <a:pt x="285622" y="21589"/>
                </a:moveTo>
                <a:lnTo>
                  <a:pt x="290895" y="36986"/>
                </a:lnTo>
                <a:lnTo>
                  <a:pt x="301751" y="24764"/>
                </a:lnTo>
                <a:lnTo>
                  <a:pt x="285622" y="2158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27100" y="1045971"/>
            <a:ext cx="1176781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система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795" y="1117853"/>
            <a:ext cx="4116706" cy="2057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Пульт управления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1"/>
              </a:spcBef>
            </a:pPr>
            <a:endParaRPr sz="6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93675" indent="-18161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193675" algn="l"/>
              </a:tabLst>
            </a:pPr>
            <a:r>
              <a:rPr lang="ru-RU" sz="1800" spc="0" dirty="0" smtClean="0">
                <a:latin typeface="Arial"/>
                <a:cs typeface="Arial"/>
              </a:rPr>
              <a:t>Корпус из </a:t>
            </a:r>
            <a:r>
              <a:rPr lang="ru-RU" sz="1800" spc="0" dirty="0" err="1" smtClean="0">
                <a:latin typeface="Arial"/>
                <a:cs typeface="Arial"/>
              </a:rPr>
              <a:t>нерж.стали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4"/>
              </a:spcBef>
              <a:buClr>
                <a:srgbClr val="868686"/>
              </a:buClr>
              <a:buFont typeface="Arial"/>
              <a:buChar char="•"/>
            </a:pPr>
            <a:endParaRPr sz="850" dirty="0"/>
          </a:p>
          <a:p>
            <a:pPr marL="193675" indent="-18161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193675" algn="l"/>
              </a:tabLst>
            </a:pPr>
            <a:r>
              <a:rPr lang="ru-RU" sz="1800" spc="0" dirty="0" smtClean="0">
                <a:latin typeface="Arial"/>
                <a:cs typeface="Arial"/>
              </a:rPr>
              <a:t>Управление подгонщиком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lang="ru-RU" sz="1800" spc="0" dirty="0" smtClean="0">
                <a:latin typeface="Arial"/>
                <a:cs typeface="Arial"/>
              </a:rPr>
              <a:t>новинка</a:t>
            </a:r>
            <a:r>
              <a:rPr sz="1800" spc="0" dirty="0" smtClean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1"/>
              </a:spcBef>
              <a:buClr>
                <a:srgbClr val="868686"/>
              </a:buClr>
              <a:buFont typeface="Arial"/>
              <a:buChar char="•"/>
            </a:pPr>
            <a:endParaRPr sz="600" dirty="0"/>
          </a:p>
          <a:p>
            <a:pPr marL="193675" marR="1257935" indent="-181610">
              <a:lnSpc>
                <a:spcPct val="109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193675" algn="l"/>
              </a:tabLst>
            </a:pPr>
            <a:r>
              <a:rPr lang="ru-RU" sz="1800" spc="0" dirty="0" smtClean="0">
                <a:latin typeface="Arial"/>
                <a:cs typeface="Arial"/>
              </a:rPr>
              <a:t>Устанавливается на стене </a:t>
            </a:r>
            <a:r>
              <a:rPr lang="ru-RU" sz="1800" b="1" spc="0" dirty="0" smtClean="0">
                <a:latin typeface="Arial"/>
                <a:cs typeface="Arial"/>
              </a:rPr>
              <a:t>или</a:t>
            </a:r>
            <a:r>
              <a:rPr lang="ru-RU" sz="1800" spc="0" dirty="0" smtClean="0">
                <a:latin typeface="Arial"/>
                <a:cs typeface="Arial"/>
              </a:rPr>
              <a:t> на полу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43501" y="2409570"/>
            <a:ext cx="3960749" cy="2970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100" y="1117853"/>
            <a:ext cx="744791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639185" algn="l"/>
              </a:tabLst>
            </a:pPr>
            <a:r>
              <a:rPr lang="ru-RU" sz="2000" b="1" dirty="0" smtClean="0">
                <a:latin typeface="Arial"/>
                <a:cs typeface="Arial"/>
              </a:rPr>
              <a:t>Наблюдение за каруселью на дисплее </a:t>
            </a:r>
            <a:r>
              <a:rPr sz="2000" b="1" spc="0" dirty="0" smtClean="0">
                <a:latin typeface="Arial"/>
                <a:cs typeface="Arial"/>
              </a:rPr>
              <a:t>Touchscre</a:t>
            </a:r>
            <a:r>
              <a:rPr sz="2000" b="1" spc="5" dirty="0" smtClean="0">
                <a:latin typeface="Arial"/>
                <a:cs typeface="Arial"/>
              </a:rPr>
              <a:t>e</a:t>
            </a:r>
            <a:r>
              <a:rPr sz="2000" b="1" spc="0" dirty="0" smtClean="0">
                <a:latin typeface="Arial"/>
                <a:cs typeface="Arial"/>
              </a:rPr>
              <a:t>n</a:t>
            </a:r>
            <a:r>
              <a:rPr sz="2000" b="1" spc="-3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(</a:t>
            </a:r>
            <a:r>
              <a:rPr sz="2000" b="1" spc="5" dirty="0" smtClean="0">
                <a:latin typeface="Arial"/>
                <a:cs typeface="Arial"/>
              </a:rPr>
              <a:t>D</a:t>
            </a:r>
            <a:r>
              <a:rPr sz="2000" b="1" spc="0" dirty="0" smtClean="0">
                <a:latin typeface="Arial"/>
                <a:cs typeface="Arial"/>
              </a:rPr>
              <a:t>P</a:t>
            </a:r>
            <a:r>
              <a:rPr sz="2000" b="1" spc="-10" dirty="0" smtClean="0">
                <a:latin typeface="Arial"/>
                <a:cs typeface="Arial"/>
              </a:rPr>
              <a:t>V</a:t>
            </a:r>
            <a:r>
              <a:rPr sz="2000" b="1" spc="0" dirty="0" smtClean="0">
                <a:latin typeface="Arial"/>
                <a:cs typeface="Arial"/>
              </a:rPr>
              <a:t>i</a:t>
            </a:r>
            <a:r>
              <a:rPr sz="2000" b="1" spc="-20" dirty="0" smtClean="0">
                <a:latin typeface="Arial"/>
                <a:cs typeface="Arial"/>
              </a:rPr>
              <a:t>e</a:t>
            </a:r>
            <a:r>
              <a:rPr sz="2000" b="1" spc="0" dirty="0" smtClean="0">
                <a:latin typeface="Arial"/>
                <a:cs typeface="Arial"/>
              </a:rPr>
              <a:t>w</a:t>
            </a:r>
            <a:r>
              <a:rPr sz="2000" b="1" spc="-2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2.0)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795" y="5067172"/>
            <a:ext cx="8395335" cy="1390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3675" indent="-18161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193675" algn="l"/>
              </a:tabLst>
            </a:pPr>
            <a:r>
              <a:rPr sz="1600" spc="-5" dirty="0" smtClean="0">
                <a:latin typeface="Arial"/>
                <a:cs typeface="Arial"/>
              </a:rPr>
              <a:t>21</a:t>
            </a:r>
            <a:r>
              <a:rPr sz="1600" spc="0" dirty="0" smtClean="0">
                <a:latin typeface="Arial"/>
                <a:cs typeface="Arial"/>
              </a:rPr>
              <a:t>-</a:t>
            </a:r>
            <a:r>
              <a:rPr lang="ru-RU" sz="1600" spc="0" dirty="0" smtClean="0">
                <a:latin typeface="Arial"/>
                <a:cs typeface="Arial"/>
              </a:rPr>
              <a:t>дюймовый </a:t>
            </a:r>
            <a:r>
              <a:rPr lang="ru-RU" sz="1600" spc="0" dirty="0" err="1" smtClean="0">
                <a:latin typeface="Arial"/>
                <a:cs typeface="Arial"/>
              </a:rPr>
              <a:t>тачскрин</a:t>
            </a:r>
            <a:r>
              <a:rPr lang="ru-RU" sz="1600" spc="0" dirty="0" smtClean="0">
                <a:latin typeface="Arial"/>
                <a:cs typeface="Arial"/>
              </a:rPr>
              <a:t>-монитор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lang="ru-RU" sz="1600" spc="5" dirty="0" smtClean="0">
                <a:latin typeface="Arial"/>
                <a:cs typeface="Arial"/>
              </a:rPr>
              <a:t>с индикацией зоны входа-выхода доильной карусели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11"/>
              </a:spcBef>
              <a:buClr>
                <a:srgbClr val="868686"/>
              </a:buClr>
              <a:buFont typeface="Arial"/>
              <a:buChar char="•"/>
            </a:pPr>
            <a:endParaRPr sz="700" dirty="0"/>
          </a:p>
          <a:p>
            <a:pPr marL="372110" lvl="1" indent="-180340">
              <a:lnSpc>
                <a:spcPct val="100000"/>
              </a:lnSpc>
              <a:buClr>
                <a:srgbClr val="868686"/>
              </a:buClr>
              <a:buSzPct val="109375"/>
              <a:buFont typeface="Arial"/>
              <a:buChar char="•"/>
              <a:tabLst>
                <a:tab pos="372110" algn="l"/>
              </a:tabLst>
            </a:pPr>
            <a:r>
              <a:rPr lang="ru-RU" sz="1400" spc="-10" dirty="0" smtClean="0">
                <a:latin typeface="Arial"/>
                <a:cs typeface="Arial"/>
              </a:rPr>
              <a:t>Информация о статусе места в реальном времени </a:t>
            </a:r>
            <a:r>
              <a:rPr sz="1400" spc="-10" dirty="0" smtClean="0">
                <a:latin typeface="Arial"/>
                <a:cs typeface="Arial"/>
              </a:rPr>
              <a:t>(</a:t>
            </a:r>
            <a:r>
              <a:rPr lang="ru-RU" sz="1400" spc="-10" dirty="0" smtClean="0">
                <a:latin typeface="Arial"/>
                <a:cs typeface="Arial"/>
              </a:rPr>
              <a:t>подключение</a:t>
            </a:r>
            <a:r>
              <a:rPr sz="1400" spc="-10" dirty="0" smtClean="0">
                <a:latin typeface="Arial"/>
                <a:cs typeface="Arial"/>
              </a:rPr>
              <a:t>,</a:t>
            </a:r>
            <a:r>
              <a:rPr sz="1400" spc="10" dirty="0" smtClean="0">
                <a:latin typeface="Arial"/>
                <a:cs typeface="Arial"/>
              </a:rPr>
              <a:t> </a:t>
            </a:r>
            <a:r>
              <a:rPr lang="ru-RU" sz="1400" spc="10" dirty="0" smtClean="0">
                <a:latin typeface="Arial"/>
                <a:cs typeface="Arial"/>
              </a:rPr>
              <a:t>доение</a:t>
            </a:r>
            <a:r>
              <a:rPr sz="1400" spc="-10" dirty="0" smtClean="0">
                <a:latin typeface="Arial"/>
                <a:cs typeface="Arial"/>
              </a:rPr>
              <a:t>,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BackFlu</a:t>
            </a:r>
            <a:r>
              <a:rPr sz="1400" spc="-5" dirty="0" smtClean="0">
                <a:latin typeface="Arial"/>
                <a:cs typeface="Arial"/>
              </a:rPr>
              <a:t>s</a:t>
            </a:r>
            <a:r>
              <a:rPr sz="1400" spc="-10" dirty="0" smtClean="0">
                <a:latin typeface="Arial"/>
                <a:cs typeface="Arial"/>
              </a:rPr>
              <a:t>h,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lang="ru-RU" sz="1400" spc="-10" dirty="0" smtClean="0">
                <a:latin typeface="Arial"/>
                <a:cs typeface="Arial"/>
              </a:rPr>
              <a:t>стоп</a:t>
            </a:r>
            <a:r>
              <a:rPr sz="1400" spc="-10" dirty="0" smtClean="0"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48"/>
              </a:spcBef>
              <a:buClr>
                <a:srgbClr val="868686"/>
              </a:buClr>
              <a:buFont typeface="Arial"/>
              <a:buChar char="•"/>
            </a:pPr>
            <a:endParaRPr sz="600" dirty="0"/>
          </a:p>
          <a:p>
            <a:pPr marL="372110" lvl="1" indent="-180340">
              <a:lnSpc>
                <a:spcPct val="100000"/>
              </a:lnSpc>
              <a:buClr>
                <a:srgbClr val="868686"/>
              </a:buClr>
              <a:buSzPct val="109375"/>
              <a:buFont typeface="Arial"/>
              <a:buChar char="•"/>
              <a:tabLst>
                <a:tab pos="372110" algn="l"/>
              </a:tabLst>
            </a:pPr>
            <a:r>
              <a:rPr lang="ru-RU" sz="1400" spc="-10" dirty="0" smtClean="0">
                <a:latin typeface="Arial"/>
                <a:cs typeface="Arial"/>
              </a:rPr>
              <a:t>Важная информация о конкретной корове в центре</a:t>
            </a:r>
            <a:endParaRPr sz="1400" dirty="0">
              <a:latin typeface="Arial"/>
              <a:cs typeface="Arial"/>
            </a:endParaRPr>
          </a:p>
          <a:p>
            <a:pPr lvl="1">
              <a:lnSpc>
                <a:spcPts val="700"/>
              </a:lnSpc>
              <a:spcBef>
                <a:spcPts val="8"/>
              </a:spcBef>
              <a:buClr>
                <a:srgbClr val="868686"/>
              </a:buClr>
              <a:buFont typeface="Arial"/>
              <a:buChar char="•"/>
            </a:pPr>
            <a:endParaRPr sz="600" dirty="0"/>
          </a:p>
          <a:p>
            <a:pPr marL="372110" lvl="1" indent="-180340">
              <a:lnSpc>
                <a:spcPct val="100000"/>
              </a:lnSpc>
              <a:buClr>
                <a:srgbClr val="868686"/>
              </a:buClr>
              <a:buSzPct val="109375"/>
              <a:buFont typeface="Arial"/>
              <a:buChar char="•"/>
              <a:tabLst>
                <a:tab pos="372110" algn="l"/>
              </a:tabLst>
            </a:pPr>
            <a:r>
              <a:rPr lang="ru-RU" sz="1400" spc="-10" dirty="0" smtClean="0">
                <a:latin typeface="Arial"/>
                <a:cs typeface="Arial"/>
              </a:rPr>
              <a:t>Информация о производительности карусели в левой рамке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93607" y="1719253"/>
            <a:ext cx="5756783" cy="3237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100" y="1117853"/>
            <a:ext cx="6591884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Визуализация процесса с помощью </a:t>
            </a:r>
            <a:r>
              <a:rPr sz="2000" b="1" spc="0" dirty="0" err="1" smtClean="0">
                <a:latin typeface="Arial"/>
                <a:cs typeface="Arial"/>
              </a:rPr>
              <a:t>Dair</a:t>
            </a:r>
            <a:r>
              <a:rPr sz="2000" b="1" spc="-40" dirty="0" err="1" smtClean="0">
                <a:latin typeface="Arial"/>
                <a:cs typeface="Arial"/>
              </a:rPr>
              <a:t>y</a:t>
            </a:r>
            <a:r>
              <a:rPr sz="2000" b="1" spc="0" dirty="0" err="1" smtClean="0">
                <a:latin typeface="Arial"/>
                <a:cs typeface="Arial"/>
              </a:rPr>
              <a:t>Pro</a:t>
            </a:r>
            <a:r>
              <a:rPr sz="2000" b="1" spc="-10" dirty="0" err="1" smtClean="0">
                <a:latin typeface="Arial"/>
                <a:cs typeface="Arial"/>
              </a:rPr>
              <a:t>V</a:t>
            </a:r>
            <a:r>
              <a:rPr sz="2000" b="1" spc="0" dirty="0" err="1" smtClean="0">
                <a:latin typeface="Arial"/>
                <a:cs typeface="Arial"/>
              </a:rPr>
              <a:t>iew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9546" y="1700783"/>
            <a:ext cx="3327908" cy="2502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9304" y="2010155"/>
            <a:ext cx="2622042" cy="1706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6288" y="4293133"/>
            <a:ext cx="1057402" cy="13737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480172" y="2970784"/>
            <a:ext cx="53467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</a:rPr>
              <a:t>iPad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20309" y="4699254"/>
            <a:ext cx="141224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dirty="0" smtClean="0">
                <a:latin typeface="Arial"/>
                <a:cs typeface="Arial"/>
              </a:rPr>
              <a:t>смартфон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9275" y="4699254"/>
            <a:ext cx="200215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</a:rPr>
              <a:t>Tou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h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PC/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lang="ru-RU" sz="2000" spc="0" dirty="0" smtClean="0">
                <a:latin typeface="Arial"/>
                <a:cs typeface="Arial"/>
              </a:rPr>
              <a:t>планшет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8398" y="5892698"/>
            <a:ext cx="5979160" cy="549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ts val="216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354965" algn="l"/>
              </a:tabLst>
            </a:pPr>
            <a:r>
              <a:rPr lang="ru-RU" sz="1800" dirty="0" smtClean="0">
                <a:latin typeface="Arial"/>
                <a:cs typeface="Arial"/>
              </a:rPr>
              <a:t>Контроль за системой посредством разным коммуникационных средств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795" y="1117853"/>
            <a:ext cx="3613150" cy="1098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Входные ворота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10"/>
              </a:spcBef>
            </a:pPr>
            <a:endParaRPr sz="900" dirty="0"/>
          </a:p>
          <a:p>
            <a:pPr marL="193675" indent="-18161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193675" algn="l"/>
              </a:tabLst>
            </a:pPr>
            <a:r>
              <a:rPr lang="ru-RU" sz="1800" spc="0" dirty="0" smtClean="0">
                <a:latin typeface="Arial"/>
                <a:cs typeface="Arial"/>
              </a:rPr>
              <a:t>Приводятся в действие сжатым воздухом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12"/>
              </a:spcBef>
              <a:buClr>
                <a:srgbClr val="868686"/>
              </a:buClr>
              <a:buFont typeface="Arial"/>
              <a:buChar char="•"/>
            </a:pPr>
            <a:endParaRPr sz="800" dirty="0"/>
          </a:p>
          <a:p>
            <a:pPr marL="372110" lvl="1" indent="-180340">
              <a:lnSpc>
                <a:spcPct val="100000"/>
              </a:lnSpc>
              <a:buClr>
                <a:srgbClr val="868686"/>
              </a:buClr>
              <a:buSzPct val="109375"/>
              <a:buFont typeface="Arial"/>
              <a:buChar char="•"/>
              <a:tabLst>
                <a:tab pos="372110" algn="l"/>
              </a:tabLst>
            </a:pPr>
            <a:r>
              <a:rPr lang="ru-RU" sz="1600" spc="-10" dirty="0" smtClean="0">
                <a:latin typeface="Arial"/>
                <a:cs typeface="Arial"/>
              </a:rPr>
              <a:t>Блокируют доильное место для сервиса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43501" y="2629280"/>
            <a:ext cx="3960749" cy="2531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7582" y="2708910"/>
            <a:ext cx="3725164" cy="2808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795" y="1117853"/>
            <a:ext cx="3144520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dirty="0" smtClean="0">
                <a:latin typeface="Arial"/>
                <a:cs typeface="Arial"/>
              </a:rPr>
              <a:t>Помощь корове для выхода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4"/>
              </a:spcBef>
            </a:pPr>
            <a:endParaRPr sz="800" dirty="0"/>
          </a:p>
          <a:p>
            <a:pPr marL="193675" indent="-181610">
              <a:lnSpc>
                <a:spcPct val="100000"/>
              </a:lnSpc>
              <a:buClr>
                <a:srgbClr val="868686"/>
              </a:buClr>
              <a:buSzPct val="110000"/>
              <a:buFont typeface="Arial"/>
              <a:buChar char="•"/>
              <a:tabLst>
                <a:tab pos="193675" algn="l"/>
              </a:tabLst>
            </a:pPr>
            <a:r>
              <a:rPr lang="ru-RU" sz="2000" spc="-10" dirty="0" smtClean="0">
                <a:latin typeface="Arial"/>
                <a:cs typeface="Arial"/>
              </a:rPr>
              <a:t>Занавес из цепей</a:t>
            </a:r>
            <a:endParaRPr sz="800" dirty="0" smtClean="0"/>
          </a:p>
          <a:p>
            <a:pPr marL="193675" marR="12700" indent="-181610">
              <a:lnSpc>
                <a:spcPts val="2400"/>
              </a:lnSpc>
              <a:buClr>
                <a:srgbClr val="868686"/>
              </a:buClr>
              <a:buSzPct val="110000"/>
              <a:buFont typeface="Arial"/>
              <a:buChar char="•"/>
              <a:tabLst>
                <a:tab pos="193675" algn="l"/>
              </a:tabLst>
            </a:pPr>
            <a:r>
              <a:rPr lang="ru-RU" sz="2000" spc="0" dirty="0" smtClean="0">
                <a:latin typeface="Arial"/>
                <a:cs typeface="Arial"/>
              </a:rPr>
              <a:t>Прибор низкого напряжения для мелких животных </a:t>
            </a:r>
            <a:r>
              <a:rPr sz="2000" spc="0" dirty="0" smtClean="0">
                <a:latin typeface="Arial"/>
                <a:cs typeface="Arial"/>
              </a:rPr>
              <a:t>(</a:t>
            </a:r>
            <a:r>
              <a:rPr lang="ru-RU" sz="2000" spc="0" dirty="0" smtClean="0">
                <a:latin typeface="Arial"/>
                <a:cs typeface="Arial"/>
              </a:rPr>
              <a:t>собак</a:t>
            </a:r>
            <a:r>
              <a:rPr sz="2000" spc="0" dirty="0" smtClean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00609" y="2806026"/>
            <a:ext cx="6120003" cy="3463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9810" y="4005071"/>
            <a:ext cx="0" cy="720089"/>
          </a:xfrm>
          <a:custGeom>
            <a:avLst/>
            <a:gdLst/>
            <a:ahLst/>
            <a:cxnLst/>
            <a:rect l="l" t="t" r="r" b="b"/>
            <a:pathLst>
              <a:path h="720089">
                <a:moveTo>
                  <a:pt x="0" y="0"/>
                </a:moveTo>
                <a:lnTo>
                  <a:pt x="0" y="720089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9901" y="4005071"/>
            <a:ext cx="0" cy="720089"/>
          </a:xfrm>
          <a:custGeom>
            <a:avLst/>
            <a:gdLst/>
            <a:ahLst/>
            <a:cxnLst/>
            <a:rect l="l" t="t" r="r" b="b"/>
            <a:pathLst>
              <a:path h="720089">
                <a:moveTo>
                  <a:pt x="0" y="0"/>
                </a:moveTo>
                <a:lnTo>
                  <a:pt x="0" y="720089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88027" y="4005071"/>
            <a:ext cx="0" cy="720089"/>
          </a:xfrm>
          <a:custGeom>
            <a:avLst/>
            <a:gdLst/>
            <a:ahLst/>
            <a:cxnLst/>
            <a:rect l="l" t="t" r="r" b="b"/>
            <a:pathLst>
              <a:path h="720089">
                <a:moveTo>
                  <a:pt x="0" y="0"/>
                </a:moveTo>
                <a:lnTo>
                  <a:pt x="0" y="720089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76063" y="4005071"/>
            <a:ext cx="0" cy="720089"/>
          </a:xfrm>
          <a:custGeom>
            <a:avLst/>
            <a:gdLst/>
            <a:ahLst/>
            <a:cxnLst/>
            <a:rect l="l" t="t" r="r" b="b"/>
            <a:pathLst>
              <a:path h="720089">
                <a:moveTo>
                  <a:pt x="0" y="0"/>
                </a:moveTo>
                <a:lnTo>
                  <a:pt x="0" y="720089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64098" y="4005071"/>
            <a:ext cx="0" cy="720089"/>
          </a:xfrm>
          <a:custGeom>
            <a:avLst/>
            <a:gdLst/>
            <a:ahLst/>
            <a:cxnLst/>
            <a:rect l="l" t="t" r="r" b="b"/>
            <a:pathLst>
              <a:path h="720089">
                <a:moveTo>
                  <a:pt x="0" y="0"/>
                </a:moveTo>
                <a:lnTo>
                  <a:pt x="0" y="720089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24144" y="4005071"/>
            <a:ext cx="0" cy="720089"/>
          </a:xfrm>
          <a:custGeom>
            <a:avLst/>
            <a:gdLst/>
            <a:ahLst/>
            <a:cxnLst/>
            <a:rect l="l" t="t" r="r" b="b"/>
            <a:pathLst>
              <a:path h="720089">
                <a:moveTo>
                  <a:pt x="0" y="0"/>
                </a:moveTo>
                <a:lnTo>
                  <a:pt x="0" y="720089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6796" y="1610398"/>
            <a:ext cx="3034156" cy="4135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6795" y="1117853"/>
            <a:ext cx="3740150" cy="1781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Модуль доильного места </a:t>
            </a:r>
            <a:r>
              <a:rPr sz="2000" b="1" dirty="0" err="1" smtClean="0">
                <a:latin typeface="Arial"/>
                <a:cs typeface="Arial"/>
              </a:rPr>
              <a:t>Dair</a:t>
            </a:r>
            <a:r>
              <a:rPr sz="2000" b="1" spc="-40" dirty="0" err="1" smtClean="0">
                <a:latin typeface="Arial"/>
                <a:cs typeface="Arial"/>
              </a:rPr>
              <a:t>y</a:t>
            </a:r>
            <a:r>
              <a:rPr sz="2000" b="1" spc="0" dirty="0" err="1" smtClean="0">
                <a:latin typeface="Arial"/>
                <a:cs typeface="Arial"/>
              </a:rPr>
              <a:t>ProQ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32"/>
              </a:spcBef>
            </a:pPr>
            <a:endParaRPr sz="1300" dirty="0"/>
          </a:p>
          <a:p>
            <a:pPr marL="299085" indent="-287020">
              <a:lnSpc>
                <a:spcPct val="100000"/>
              </a:lnSpc>
              <a:buSzPct val="108333"/>
              <a:buFont typeface="Arial"/>
              <a:buChar char="•"/>
              <a:tabLst>
                <a:tab pos="299085" algn="l"/>
              </a:tabLst>
            </a:pPr>
            <a:r>
              <a:rPr lang="ru-RU" sz="1800" dirty="0" smtClean="0">
                <a:latin typeface="Arial"/>
                <a:cs typeface="Arial"/>
              </a:rPr>
              <a:t>Разделяет места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4"/>
              </a:spcBef>
              <a:buFont typeface="Arial"/>
              <a:buChar char="•"/>
            </a:pPr>
            <a:endParaRPr sz="500" dirty="0"/>
          </a:p>
          <a:p>
            <a:pPr marL="299085" indent="-287020">
              <a:lnSpc>
                <a:spcPct val="100000"/>
              </a:lnSpc>
              <a:buSzPct val="108333"/>
              <a:buFont typeface="Arial"/>
              <a:buChar char="•"/>
              <a:tabLst>
                <a:tab pos="299085" algn="l"/>
              </a:tabLst>
            </a:pPr>
            <a:r>
              <a:rPr lang="ru-RU" sz="1800" dirty="0" smtClean="0">
                <a:latin typeface="Arial"/>
                <a:cs typeface="Arial"/>
              </a:rPr>
              <a:t>Позиционирует животных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5"/>
              </a:spcBef>
              <a:buFont typeface="Arial"/>
              <a:buChar char="•"/>
            </a:pPr>
            <a:endParaRPr sz="500" dirty="0"/>
          </a:p>
          <a:p>
            <a:pPr marL="299085" indent="-287020">
              <a:lnSpc>
                <a:spcPct val="100000"/>
              </a:lnSpc>
              <a:buSzPct val="108333"/>
              <a:buFont typeface="Arial"/>
              <a:buChar char="•"/>
              <a:tabLst>
                <a:tab pos="299085" algn="l"/>
              </a:tabLst>
            </a:pPr>
            <a:r>
              <a:rPr lang="ru-RU" sz="1800" dirty="0" smtClean="0">
                <a:latin typeface="Arial"/>
                <a:cs typeface="Arial"/>
              </a:rPr>
              <a:t>Размещает в себе все компоненты для автоматического процесса доения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795" y="1117853"/>
            <a:ext cx="2757170" cy="1856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Вокруг карусели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10"/>
              </a:spcBef>
            </a:pPr>
            <a:endParaRPr sz="900" dirty="0"/>
          </a:p>
          <a:p>
            <a:pPr marL="355600" indent="-34290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AutoNum type="arabicPeriod"/>
              <a:tabLst>
                <a:tab pos="354965" algn="l"/>
              </a:tabLst>
            </a:pPr>
            <a:r>
              <a:rPr lang="ru-RU" sz="1800" dirty="0" smtClean="0">
                <a:latin typeface="Arial"/>
                <a:cs typeface="Arial"/>
              </a:rPr>
              <a:t>Сервисное помещение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4"/>
              </a:spcBef>
              <a:buClr>
                <a:srgbClr val="868686"/>
              </a:buClr>
              <a:buFont typeface="Arial"/>
              <a:buAutoNum type="arabicPeriod"/>
            </a:pPr>
            <a:endParaRPr sz="850" dirty="0"/>
          </a:p>
          <a:p>
            <a:pPr marL="355600" indent="-34290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AutoNum type="arabicPeriod"/>
              <a:tabLst>
                <a:tab pos="354965" algn="l"/>
              </a:tabLst>
            </a:pPr>
            <a:r>
              <a:rPr lang="ru-RU" sz="1800" dirty="0" smtClean="0">
                <a:latin typeface="Arial"/>
                <a:cs typeface="Arial"/>
              </a:rPr>
              <a:t>Селекционный отсек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11"/>
              </a:spcBef>
              <a:buClr>
                <a:srgbClr val="868686"/>
              </a:buClr>
              <a:buFont typeface="Arial"/>
              <a:buAutoNum type="arabicPeriod"/>
            </a:pPr>
            <a:endParaRPr sz="950" dirty="0"/>
          </a:p>
          <a:p>
            <a:pPr marL="546100" lvl="1" indent="-182880">
              <a:lnSpc>
                <a:spcPct val="100000"/>
              </a:lnSpc>
              <a:buFont typeface="Arial"/>
              <a:buChar char="-"/>
              <a:tabLst>
                <a:tab pos="546100" algn="l"/>
              </a:tabLst>
            </a:pPr>
            <a:r>
              <a:rPr lang="ru-RU" sz="1600" spc="-10" dirty="0" smtClean="0">
                <a:latin typeface="Arial"/>
                <a:cs typeface="Arial"/>
              </a:rPr>
              <a:t>Не подоенные коровы</a:t>
            </a:r>
            <a:endParaRPr sz="1600" dirty="0">
              <a:latin typeface="Arial"/>
              <a:cs typeface="Arial"/>
            </a:endParaRPr>
          </a:p>
          <a:p>
            <a:pPr lvl="1">
              <a:lnSpc>
                <a:spcPts val="850"/>
              </a:lnSpc>
              <a:spcBef>
                <a:spcPts val="26"/>
              </a:spcBef>
              <a:buFont typeface="Arial"/>
              <a:buChar char="-"/>
            </a:pPr>
            <a:endParaRPr sz="850" dirty="0"/>
          </a:p>
          <a:p>
            <a:pPr marL="546100" lvl="1" indent="-182880">
              <a:lnSpc>
                <a:spcPct val="100000"/>
              </a:lnSpc>
              <a:buFont typeface="Arial"/>
              <a:buChar char="-"/>
              <a:tabLst>
                <a:tab pos="546100" algn="l"/>
              </a:tabLst>
            </a:pPr>
            <a:r>
              <a:rPr lang="ru-RU" sz="1600" spc="-10" dirty="0" smtClean="0">
                <a:latin typeface="Arial"/>
                <a:cs typeface="Arial"/>
              </a:rPr>
              <a:t>Незавершенные доения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19855" y="2132838"/>
            <a:ext cx="5544565" cy="4131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23817" y="5295138"/>
            <a:ext cx="4200525" cy="603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ts val="2335"/>
              </a:lnSpc>
            </a:pPr>
            <a:r>
              <a:rPr sz="2000" dirty="0" smtClean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35"/>
              </a:lnSpc>
            </a:pPr>
            <a:r>
              <a:rPr sz="2000" dirty="0" smtClean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795" y="1117853"/>
            <a:ext cx="2677160" cy="1016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Решетки по кругу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77"/>
              </a:spcBef>
            </a:pPr>
            <a:endParaRPr sz="1100" dirty="0"/>
          </a:p>
          <a:p>
            <a:pPr marL="193675" indent="-18161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193675" algn="l"/>
              </a:tabLst>
            </a:pPr>
            <a:r>
              <a:rPr lang="ru-RU" sz="1800" spc="0" dirty="0" smtClean="0">
                <a:latin typeface="Arial"/>
                <a:cs typeface="Arial"/>
              </a:rPr>
              <a:t>Ширина </a:t>
            </a:r>
            <a:r>
              <a:rPr sz="1800" spc="0" dirty="0" smtClean="0">
                <a:latin typeface="Arial"/>
                <a:cs typeface="Arial"/>
              </a:rPr>
              <a:t>7</a:t>
            </a:r>
            <a:r>
              <a:rPr sz="1800" spc="-10" dirty="0" smtClean="0">
                <a:latin typeface="Arial"/>
                <a:cs typeface="Arial"/>
              </a:rPr>
              <a:t>0</a:t>
            </a:r>
            <a:r>
              <a:rPr sz="1800" spc="0" dirty="0" smtClean="0">
                <a:latin typeface="Arial"/>
                <a:cs typeface="Arial"/>
              </a:rPr>
              <a:t>0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lang="ru-RU" sz="1800" spc="5" dirty="0" smtClean="0">
                <a:latin typeface="Arial"/>
                <a:cs typeface="Arial"/>
              </a:rPr>
              <a:t>мм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16017" y="1700783"/>
            <a:ext cx="3700780" cy="3667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100" y="1117853"/>
            <a:ext cx="4449445" cy="4291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Система вращающегося сцепления</a:t>
            </a: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52"/>
              </a:spcBef>
            </a:pPr>
            <a:endParaRPr sz="1300" dirty="0"/>
          </a:p>
          <a:p>
            <a:pPr marL="409575" marR="817244" indent="-181610">
              <a:lnSpc>
                <a:spcPts val="2400"/>
              </a:lnSpc>
              <a:buClr>
                <a:srgbClr val="868686"/>
              </a:buClr>
              <a:buSzPct val="110000"/>
              <a:buFont typeface="Arial"/>
              <a:buChar char="•"/>
              <a:tabLst>
                <a:tab pos="409575" algn="l"/>
              </a:tabLst>
            </a:pPr>
            <a:r>
              <a:rPr lang="ru-RU" sz="2000" spc="0" dirty="0" smtClean="0">
                <a:latin typeface="Arial"/>
                <a:cs typeface="Arial"/>
              </a:rPr>
              <a:t>Напорный молокопровод </a:t>
            </a:r>
            <a:r>
              <a:rPr sz="2000" spc="0" dirty="0" smtClean="0">
                <a:latin typeface="Arial"/>
                <a:cs typeface="Arial"/>
              </a:rPr>
              <a:t>2</a:t>
            </a:r>
            <a:r>
              <a:rPr lang="ru-RU" sz="2000" spc="5" dirty="0">
                <a:latin typeface="Arial"/>
                <a:cs typeface="Arial"/>
              </a:rPr>
              <a:t> </a:t>
            </a:r>
            <a:r>
              <a:rPr lang="ru-RU" sz="2000" spc="5" dirty="0" smtClean="0">
                <a:latin typeface="Arial"/>
                <a:cs typeface="Arial"/>
              </a:rPr>
              <a:t>дюйма к главному танку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4"/>
              </a:spcBef>
              <a:buClr>
                <a:srgbClr val="868686"/>
              </a:buClr>
              <a:buFont typeface="Arial"/>
              <a:buChar char="•"/>
            </a:pPr>
            <a:endParaRPr sz="800" dirty="0"/>
          </a:p>
          <a:p>
            <a:pPr marL="409575" marR="142240" indent="-181610">
              <a:lnSpc>
                <a:spcPts val="2400"/>
              </a:lnSpc>
              <a:buClr>
                <a:srgbClr val="868686"/>
              </a:buClr>
              <a:buSzPct val="110000"/>
              <a:buFont typeface="Arial"/>
              <a:buChar char="•"/>
              <a:tabLst>
                <a:tab pos="409575" algn="l"/>
                <a:tab pos="2512695" algn="l"/>
              </a:tabLst>
            </a:pPr>
            <a:r>
              <a:rPr lang="ru-RU" sz="2000" spc="0" dirty="0" smtClean="0">
                <a:latin typeface="Arial"/>
                <a:cs typeface="Arial"/>
              </a:rPr>
              <a:t>Напорный молокопровод </a:t>
            </a:r>
            <a:r>
              <a:rPr sz="2000" spc="0" dirty="0" smtClean="0">
                <a:latin typeface="Arial"/>
                <a:cs typeface="Arial"/>
              </a:rPr>
              <a:t>(</a:t>
            </a:r>
            <a:r>
              <a:rPr sz="2000" spc="0" dirty="0" smtClean="0">
                <a:latin typeface="Arial"/>
                <a:cs typeface="Arial"/>
              </a:rPr>
              <a:t>Dumpline)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lang="ru-RU" sz="2000" spc="-25" dirty="0" smtClean="0">
                <a:latin typeface="Arial"/>
                <a:cs typeface="Arial"/>
              </a:rPr>
              <a:t>к канализации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2"/>
              </a:spcBef>
              <a:buClr>
                <a:srgbClr val="868686"/>
              </a:buClr>
              <a:buFont typeface="Arial"/>
              <a:buChar char="•"/>
            </a:pPr>
            <a:endParaRPr sz="750" dirty="0"/>
          </a:p>
          <a:p>
            <a:pPr marL="409575" marR="512445" indent="-181610">
              <a:lnSpc>
                <a:spcPts val="2400"/>
              </a:lnSpc>
              <a:buClr>
                <a:srgbClr val="868686"/>
              </a:buClr>
              <a:buSzPct val="110000"/>
              <a:buFont typeface="Arial"/>
              <a:buChar char="•"/>
              <a:tabLst>
                <a:tab pos="409575" algn="l"/>
              </a:tabLst>
            </a:pPr>
            <a:r>
              <a:rPr lang="ru-RU" sz="2000" spc="0" dirty="0" err="1" smtClean="0">
                <a:latin typeface="Arial"/>
                <a:cs typeface="Arial"/>
              </a:rPr>
              <a:t>Мультиборд</a:t>
            </a:r>
            <a:r>
              <a:rPr sz="2000" spc="0" dirty="0" smtClean="0">
                <a:latin typeface="Arial"/>
                <a:cs typeface="Arial"/>
              </a:rPr>
              <a:t>: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lang="ru-RU" sz="2000" spc="-35" dirty="0" smtClean="0">
                <a:latin typeface="Arial"/>
                <a:cs typeface="Arial"/>
              </a:rPr>
              <a:t>вода</a:t>
            </a:r>
            <a:r>
              <a:rPr sz="2000" spc="0" dirty="0" smtClean="0">
                <a:latin typeface="Arial"/>
                <a:cs typeface="Arial"/>
              </a:rPr>
              <a:t>,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lang="ru-RU" sz="2000" spc="-45" dirty="0" err="1" smtClean="0">
                <a:latin typeface="Arial"/>
                <a:cs typeface="Arial"/>
              </a:rPr>
              <a:t>дипсредство</a:t>
            </a:r>
            <a:r>
              <a:rPr sz="2000" spc="0" dirty="0" smtClean="0">
                <a:latin typeface="Arial"/>
                <a:cs typeface="Arial"/>
              </a:rPr>
              <a:t>, </a:t>
            </a:r>
            <a:r>
              <a:rPr lang="ru-RU" sz="2000" spc="0" dirty="0" err="1" smtClean="0">
                <a:latin typeface="Arial"/>
                <a:cs typeface="Arial"/>
              </a:rPr>
              <a:t>перуксусная</a:t>
            </a:r>
            <a:r>
              <a:rPr lang="ru-RU" sz="2000" spc="0" dirty="0" smtClean="0">
                <a:latin typeface="Arial"/>
                <a:cs typeface="Arial"/>
              </a:rPr>
              <a:t> кислота, воздух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23"/>
              </a:spcBef>
              <a:buClr>
                <a:srgbClr val="868686"/>
              </a:buClr>
              <a:buFont typeface="Arial"/>
              <a:buChar char="•"/>
            </a:pPr>
            <a:endParaRPr sz="500" dirty="0"/>
          </a:p>
          <a:p>
            <a:pPr marL="409575" indent="-181610">
              <a:lnSpc>
                <a:spcPts val="2620"/>
              </a:lnSpc>
              <a:buClr>
                <a:srgbClr val="868686"/>
              </a:buClr>
              <a:buSzPct val="110000"/>
              <a:buFont typeface="Arial"/>
              <a:buChar char="•"/>
              <a:tabLst>
                <a:tab pos="409575" algn="l"/>
              </a:tabLst>
            </a:pPr>
            <a:r>
              <a:rPr lang="ru-RU" sz="2000" spc="0" dirty="0" smtClean="0">
                <a:latin typeface="Arial"/>
                <a:cs typeface="Arial"/>
              </a:rPr>
              <a:t>Главный </a:t>
            </a:r>
            <a:r>
              <a:rPr lang="ru-RU" sz="2000" spc="0" dirty="0" err="1" smtClean="0">
                <a:latin typeface="Arial"/>
                <a:cs typeface="Arial"/>
              </a:rPr>
              <a:t>вакуумопровод</a:t>
            </a:r>
            <a:r>
              <a:rPr lang="ru-RU" sz="2000" dirty="0" smtClean="0">
                <a:latin typeface="Arial"/>
                <a:cs typeface="Arial"/>
              </a:rPr>
              <a:t> и распределение на молочной колбе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"/>
              </a:spcBef>
            </a:pPr>
            <a:endParaRPr sz="600" dirty="0"/>
          </a:p>
          <a:p>
            <a:pPr marL="409575" indent="-181610">
              <a:lnSpc>
                <a:spcPct val="100000"/>
              </a:lnSpc>
              <a:buClr>
                <a:srgbClr val="868686"/>
              </a:buClr>
              <a:buSzPct val="110000"/>
              <a:buFont typeface="Arial"/>
              <a:buChar char="•"/>
              <a:tabLst>
                <a:tab pos="409575" algn="l"/>
                <a:tab pos="2496185" algn="l"/>
              </a:tabLst>
            </a:pPr>
            <a:r>
              <a:rPr lang="ru-RU" sz="2000" spc="0" dirty="0" smtClean="0">
                <a:latin typeface="Arial"/>
                <a:cs typeface="Arial"/>
              </a:rPr>
              <a:t>Электропитание </a:t>
            </a:r>
            <a:r>
              <a:rPr sz="2000" spc="0" dirty="0" smtClean="0">
                <a:latin typeface="Arial"/>
                <a:cs typeface="Arial"/>
              </a:rPr>
              <a:t>400V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1"/>
              </a:spcBef>
              <a:buClr>
                <a:srgbClr val="868686"/>
              </a:buClr>
              <a:buFont typeface="Arial"/>
              <a:buChar char="•"/>
            </a:pPr>
            <a:endParaRPr sz="550" dirty="0"/>
          </a:p>
          <a:p>
            <a:pPr marL="409575" indent="-181610">
              <a:lnSpc>
                <a:spcPct val="100000"/>
              </a:lnSpc>
              <a:buClr>
                <a:srgbClr val="868686"/>
              </a:buClr>
              <a:buSzPct val="110000"/>
              <a:buFont typeface="Arial"/>
              <a:buChar char="•"/>
              <a:tabLst>
                <a:tab pos="409575" algn="l"/>
              </a:tabLst>
            </a:pP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he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net</a:t>
            </a:r>
            <a:r>
              <a:rPr lang="ru-RU" sz="2000" spc="0" dirty="0" smtClean="0">
                <a:latin typeface="Arial"/>
                <a:cs typeface="Arial"/>
              </a:rPr>
              <a:t>-соединение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04053" y="1724977"/>
            <a:ext cx="3493261" cy="4656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795" y="1117853"/>
            <a:ext cx="5840730" cy="268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Транспортировка молока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14"/>
              </a:spcBef>
            </a:pPr>
            <a:endParaRPr sz="1100" dirty="0"/>
          </a:p>
          <a:p>
            <a:pPr marL="12700">
              <a:lnSpc>
                <a:spcPct val="100000"/>
              </a:lnSpc>
            </a:pPr>
            <a:r>
              <a:rPr sz="1950" spc="5" dirty="0" smtClean="0">
                <a:solidFill>
                  <a:srgbClr val="868686"/>
                </a:solidFill>
                <a:latin typeface="Arial"/>
                <a:cs typeface="Arial"/>
              </a:rPr>
              <a:t>1) </a:t>
            </a:r>
            <a:r>
              <a:rPr sz="1950" spc="-150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lang="ru-RU" sz="2700" spc="0" baseline="1543" dirty="0" smtClean="0">
                <a:latin typeface="Arial"/>
                <a:cs typeface="Arial"/>
              </a:rPr>
              <a:t>Главный молокопровод для товарного молока,</a:t>
            </a:r>
            <a:r>
              <a:rPr sz="2700" spc="0" baseline="1543" dirty="0" smtClean="0">
                <a:latin typeface="Arial"/>
                <a:cs typeface="Arial"/>
              </a:rPr>
              <a:t> </a:t>
            </a:r>
            <a:r>
              <a:rPr lang="ru-RU" sz="2700" spc="0" baseline="1543" dirty="0" smtClean="0">
                <a:latin typeface="Arial"/>
                <a:cs typeface="Arial"/>
              </a:rPr>
              <a:t>молозива</a:t>
            </a:r>
            <a:endParaRPr sz="2700" baseline="1543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50"/>
              </a:spcBef>
            </a:pPr>
            <a:r>
              <a:rPr lang="ru-RU" spc="5" dirty="0">
                <a:latin typeface="Arial"/>
                <a:cs typeface="Arial"/>
              </a:rPr>
              <a:t>и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lang="ru-RU" sz="1800" spc="5" dirty="0" smtClean="0">
                <a:latin typeface="Arial"/>
                <a:cs typeface="Arial"/>
              </a:rPr>
              <a:t>нетоварного молока в зависимости от группы животных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1"/>
              </a:spcBef>
            </a:pPr>
            <a:endParaRPr sz="900" dirty="0"/>
          </a:p>
          <a:p>
            <a:pPr marL="372110" indent="-180340">
              <a:lnSpc>
                <a:spcPct val="100000"/>
              </a:lnSpc>
              <a:buClr>
                <a:srgbClr val="868686"/>
              </a:buClr>
              <a:buSzPct val="109375"/>
              <a:buFont typeface="Arial"/>
              <a:buChar char="•"/>
              <a:tabLst>
                <a:tab pos="372110" algn="l"/>
              </a:tabLst>
            </a:pPr>
            <a:r>
              <a:rPr lang="ru-RU" sz="2400" spc="-15" baseline="1736" dirty="0" smtClean="0">
                <a:latin typeface="Arial"/>
                <a:cs typeface="Arial"/>
              </a:rPr>
              <a:t>Трубопровод </a:t>
            </a:r>
            <a:r>
              <a:rPr sz="2400" spc="-15" baseline="1736" dirty="0" smtClean="0">
                <a:latin typeface="Arial"/>
                <a:cs typeface="Arial"/>
              </a:rPr>
              <a:t>3</a:t>
            </a:r>
            <a:r>
              <a:rPr lang="ru-RU" sz="2400" spc="-15" baseline="1736" dirty="0" smtClean="0">
                <a:latin typeface="Arial"/>
                <a:cs typeface="Arial"/>
              </a:rPr>
              <a:t>"</a:t>
            </a:r>
            <a:r>
              <a:rPr sz="2400" spc="-7" baseline="1736" dirty="0" smtClean="0">
                <a:latin typeface="Arial"/>
                <a:cs typeface="Arial"/>
              </a:rPr>
              <a:t> </a:t>
            </a:r>
            <a:r>
              <a:rPr sz="2400" spc="-15" baseline="1736" dirty="0" smtClean="0">
                <a:latin typeface="Arial"/>
                <a:cs typeface="Arial"/>
              </a:rPr>
              <a:t>(28</a:t>
            </a:r>
            <a:r>
              <a:rPr sz="2400" spc="-22" baseline="1736" dirty="0" smtClean="0">
                <a:latin typeface="Arial"/>
                <a:cs typeface="Arial"/>
              </a:rPr>
              <a:t>-</a:t>
            </a:r>
            <a:r>
              <a:rPr sz="2400" spc="-15" baseline="1736" dirty="0" smtClean="0">
                <a:latin typeface="Arial"/>
                <a:cs typeface="Arial"/>
              </a:rPr>
              <a:t>60</a:t>
            </a:r>
            <a:r>
              <a:rPr sz="2400" spc="30" baseline="1736" dirty="0" smtClean="0">
                <a:latin typeface="Arial"/>
                <a:cs typeface="Arial"/>
              </a:rPr>
              <a:t> </a:t>
            </a:r>
            <a:r>
              <a:rPr lang="ru-RU" sz="2400" spc="30" baseline="1736" dirty="0" smtClean="0">
                <a:latin typeface="Arial"/>
                <a:cs typeface="Arial"/>
              </a:rPr>
              <a:t>мест</a:t>
            </a:r>
            <a:r>
              <a:rPr sz="2400" spc="-15" baseline="1736" dirty="0" smtClean="0">
                <a:latin typeface="Arial"/>
                <a:cs typeface="Arial"/>
              </a:rPr>
              <a:t>)</a:t>
            </a:r>
            <a:endParaRPr sz="2400" baseline="1736" dirty="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6"/>
              </a:spcBef>
              <a:buClr>
                <a:srgbClr val="868686"/>
              </a:buClr>
              <a:buFont typeface="Arial"/>
              <a:buChar char="•"/>
            </a:pPr>
            <a:endParaRPr sz="650" dirty="0"/>
          </a:p>
          <a:p>
            <a:pPr marL="372110" indent="-180340">
              <a:lnSpc>
                <a:spcPct val="100000"/>
              </a:lnSpc>
              <a:buClr>
                <a:srgbClr val="868686"/>
              </a:buClr>
              <a:buSzPct val="109375"/>
              <a:buFont typeface="Arial"/>
              <a:buChar char="•"/>
              <a:tabLst>
                <a:tab pos="372110" algn="l"/>
              </a:tabLst>
            </a:pPr>
            <a:r>
              <a:rPr lang="ru-RU" sz="2400" spc="-15" baseline="1736" dirty="0" smtClean="0">
                <a:latin typeface="Arial"/>
                <a:cs typeface="Arial"/>
              </a:rPr>
              <a:t>Трубопровод </a:t>
            </a:r>
            <a:r>
              <a:rPr sz="2400" spc="-15" baseline="1736" dirty="0" smtClean="0">
                <a:latin typeface="Arial"/>
                <a:cs typeface="Arial"/>
              </a:rPr>
              <a:t>4</a:t>
            </a:r>
            <a:r>
              <a:rPr lang="ru-RU" sz="2400" spc="-15" baseline="1736" dirty="0" smtClean="0">
                <a:latin typeface="Arial"/>
                <a:cs typeface="Arial"/>
              </a:rPr>
              <a:t>"</a:t>
            </a:r>
            <a:r>
              <a:rPr sz="2400" spc="-7" baseline="1736" dirty="0" smtClean="0">
                <a:latin typeface="Arial"/>
                <a:cs typeface="Arial"/>
              </a:rPr>
              <a:t> </a:t>
            </a:r>
            <a:r>
              <a:rPr sz="2400" spc="-15" baseline="1736" dirty="0" smtClean="0">
                <a:latin typeface="Arial"/>
                <a:cs typeface="Arial"/>
              </a:rPr>
              <a:t>(72</a:t>
            </a:r>
            <a:r>
              <a:rPr sz="2400" spc="-22" baseline="1736" dirty="0" smtClean="0">
                <a:latin typeface="Arial"/>
                <a:cs typeface="Arial"/>
              </a:rPr>
              <a:t>-</a:t>
            </a:r>
            <a:r>
              <a:rPr sz="2400" spc="-15" baseline="1736" dirty="0" smtClean="0">
                <a:latin typeface="Arial"/>
                <a:cs typeface="Arial"/>
              </a:rPr>
              <a:t>80</a:t>
            </a:r>
            <a:r>
              <a:rPr sz="2400" spc="30" baseline="1736" dirty="0" smtClean="0">
                <a:latin typeface="Arial"/>
                <a:cs typeface="Arial"/>
              </a:rPr>
              <a:t> </a:t>
            </a:r>
            <a:r>
              <a:rPr lang="ru-RU" sz="2400" spc="30" baseline="1736" dirty="0" smtClean="0">
                <a:latin typeface="Arial"/>
                <a:cs typeface="Arial"/>
              </a:rPr>
              <a:t>мест</a:t>
            </a:r>
            <a:r>
              <a:rPr sz="2400" spc="-15" baseline="1736" dirty="0" smtClean="0">
                <a:latin typeface="Arial"/>
                <a:cs typeface="Arial"/>
              </a:rPr>
              <a:t>)</a:t>
            </a:r>
            <a:endParaRPr sz="2400" baseline="1736" dirty="0">
              <a:latin typeface="Arial"/>
              <a:cs typeface="Arial"/>
            </a:endParaRPr>
          </a:p>
          <a:p>
            <a:pPr marL="372110" marR="2456815" indent="-180340">
              <a:lnSpc>
                <a:spcPct val="111900"/>
              </a:lnSpc>
              <a:spcBef>
                <a:spcPts val="445"/>
              </a:spcBef>
              <a:buClr>
                <a:srgbClr val="868686"/>
              </a:buClr>
              <a:buSzPct val="109375"/>
              <a:buFont typeface="Arial"/>
              <a:buChar char="•"/>
              <a:tabLst>
                <a:tab pos="372110" algn="l"/>
              </a:tabLst>
            </a:pPr>
            <a:r>
              <a:rPr sz="2400" spc="-22" baseline="1736" dirty="0" smtClean="0">
                <a:latin typeface="Arial"/>
                <a:cs typeface="Arial"/>
              </a:rPr>
              <a:t>2</a:t>
            </a:r>
            <a:r>
              <a:rPr lang="ru-RU" sz="2400" spc="-22" baseline="1736" dirty="0" smtClean="0">
                <a:latin typeface="Arial"/>
                <a:cs typeface="Arial"/>
              </a:rPr>
              <a:t> молочных колбы на</a:t>
            </a:r>
            <a:r>
              <a:rPr sz="2400" spc="-7" baseline="1736" dirty="0" smtClean="0">
                <a:latin typeface="Arial"/>
                <a:cs typeface="Arial"/>
              </a:rPr>
              <a:t> </a:t>
            </a:r>
            <a:r>
              <a:rPr sz="2400" spc="-15" baseline="1736" dirty="0" smtClean="0">
                <a:latin typeface="Arial"/>
                <a:cs typeface="Arial"/>
              </a:rPr>
              <a:t>130</a:t>
            </a:r>
            <a:r>
              <a:rPr lang="ru-RU" sz="2400" spc="-15" baseline="1736" dirty="0" smtClean="0">
                <a:latin typeface="Arial"/>
                <a:cs typeface="Arial"/>
              </a:rPr>
              <a:t> литров</a:t>
            </a:r>
            <a:r>
              <a:rPr sz="2400" spc="-7" baseline="1736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(</a:t>
            </a:r>
            <a:r>
              <a:rPr lang="ru-RU" sz="1600" spc="-10" dirty="0" smtClean="0">
                <a:latin typeface="Arial"/>
                <a:cs typeface="Arial"/>
              </a:rPr>
              <a:t>исключение 1 колба на 28 мест</a:t>
            </a:r>
            <a:r>
              <a:rPr sz="1600" spc="-45" dirty="0" smtClean="0">
                <a:latin typeface="Arial"/>
                <a:cs typeface="Arial"/>
              </a:rPr>
              <a:t>!</a:t>
            </a:r>
            <a:r>
              <a:rPr sz="1600" spc="-10" dirty="0" smtClean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43501" y="2409570"/>
            <a:ext cx="3960749" cy="2970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40930" y="3710813"/>
            <a:ext cx="16700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3501" y="2409570"/>
            <a:ext cx="3960749" cy="2970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6795" y="1117853"/>
            <a:ext cx="6171565" cy="2692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Транспортировка молока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4"/>
              </a:spcBef>
            </a:pPr>
            <a:endParaRPr sz="1200" dirty="0"/>
          </a:p>
          <a:p>
            <a:pPr marL="278765" indent="-266700">
              <a:lnSpc>
                <a:spcPct val="100000"/>
              </a:lnSpc>
              <a:buFont typeface="Arial"/>
              <a:buAutoNum type="arabicParenR" startAt="2"/>
              <a:tabLst>
                <a:tab pos="278765" algn="l"/>
              </a:tabLst>
            </a:pPr>
            <a:r>
              <a:rPr lang="ru-RU" dirty="0" smtClean="0">
                <a:latin typeface="Arial"/>
                <a:cs typeface="Arial"/>
              </a:rPr>
              <a:t>Линия для отвода промывочной воды после очистки сосков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lang="ru-RU" sz="1800" spc="25" dirty="0" smtClean="0">
                <a:latin typeface="Arial"/>
                <a:cs typeface="Arial"/>
              </a:rPr>
              <a:t>первого молока и молока с признаками крови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1"/>
              </a:spcBef>
            </a:pPr>
            <a:endParaRPr sz="900" dirty="0"/>
          </a:p>
          <a:p>
            <a:pPr marL="372110" lvl="1" indent="-180340">
              <a:lnSpc>
                <a:spcPct val="100000"/>
              </a:lnSpc>
              <a:buClr>
                <a:srgbClr val="868686"/>
              </a:buClr>
              <a:buSzPct val="109375"/>
              <a:buFont typeface="Arial"/>
              <a:buChar char="•"/>
              <a:tabLst>
                <a:tab pos="372110" algn="l"/>
              </a:tabLst>
            </a:pPr>
            <a:r>
              <a:rPr sz="2400" spc="-15" baseline="1736" dirty="0" smtClean="0">
                <a:latin typeface="Arial"/>
                <a:cs typeface="Arial"/>
              </a:rPr>
              <a:t>3</a:t>
            </a:r>
            <a:r>
              <a:rPr sz="2400" spc="-7" baseline="1736" dirty="0" smtClean="0">
                <a:latin typeface="Arial"/>
                <a:cs typeface="Arial"/>
              </a:rPr>
              <a:t> </a:t>
            </a:r>
            <a:r>
              <a:rPr lang="ru-RU" sz="2400" spc="-7" baseline="1736" dirty="0" smtClean="0">
                <a:latin typeface="Arial"/>
                <a:cs typeface="Arial"/>
              </a:rPr>
              <a:t>уклона </a:t>
            </a:r>
            <a:r>
              <a:rPr lang="ru-RU" sz="2400" spc="-7" baseline="1736" dirty="0" smtClean="0">
                <a:latin typeface="Arial"/>
                <a:cs typeface="Arial"/>
              </a:rPr>
              <a:t>для</a:t>
            </a:r>
            <a:r>
              <a:rPr lang="ru-RU" sz="2400" spc="-7" dirty="0" smtClean="0">
                <a:latin typeface="Arial"/>
                <a:cs typeface="Arial"/>
              </a:rPr>
              <a:t> </a:t>
            </a:r>
            <a:r>
              <a:rPr lang="ru-RU" sz="2400" spc="-15" baseline="1736" dirty="0" smtClean="0">
                <a:latin typeface="Arial"/>
                <a:cs typeface="Arial"/>
              </a:rPr>
              <a:t>всех размеров</a:t>
            </a:r>
            <a:endParaRPr sz="2400" baseline="1736" dirty="0">
              <a:latin typeface="Arial"/>
              <a:cs typeface="Arial"/>
            </a:endParaRPr>
          </a:p>
          <a:p>
            <a:pPr marL="372110" marR="2786380" lvl="1" indent="-180340">
              <a:lnSpc>
                <a:spcPct val="112000"/>
              </a:lnSpc>
              <a:spcBef>
                <a:spcPts val="445"/>
              </a:spcBef>
              <a:buClr>
                <a:srgbClr val="868686"/>
              </a:buClr>
              <a:buSzPct val="109375"/>
              <a:buFont typeface="Arial"/>
              <a:buChar char="•"/>
              <a:tabLst>
                <a:tab pos="372110" algn="l"/>
              </a:tabLst>
            </a:pPr>
            <a:r>
              <a:rPr sz="2400" spc="-15" baseline="1736" dirty="0" smtClean="0">
                <a:latin typeface="Arial"/>
                <a:cs typeface="Arial"/>
              </a:rPr>
              <a:t>2</a:t>
            </a:r>
            <a:r>
              <a:rPr sz="2400" spc="-7" baseline="1736" dirty="0" smtClean="0">
                <a:latin typeface="Arial"/>
                <a:cs typeface="Arial"/>
              </a:rPr>
              <a:t> </a:t>
            </a:r>
            <a:r>
              <a:rPr lang="ru-RU" sz="2400" spc="-7" baseline="1736" dirty="0" smtClean="0">
                <a:latin typeface="Arial"/>
                <a:cs typeface="Arial"/>
              </a:rPr>
              <a:t>молочных колбы на</a:t>
            </a:r>
            <a:r>
              <a:rPr sz="2400" spc="15" baseline="1736" dirty="0" smtClean="0">
                <a:latin typeface="Arial"/>
                <a:cs typeface="Arial"/>
              </a:rPr>
              <a:t> </a:t>
            </a:r>
            <a:r>
              <a:rPr sz="2400" spc="-15" baseline="1736" dirty="0" smtClean="0">
                <a:latin typeface="Arial"/>
                <a:cs typeface="Arial"/>
              </a:rPr>
              <a:t>70</a:t>
            </a:r>
            <a:r>
              <a:rPr sz="2400" spc="-7" baseline="1736" dirty="0" smtClean="0">
                <a:latin typeface="Arial"/>
                <a:cs typeface="Arial"/>
              </a:rPr>
              <a:t> </a:t>
            </a:r>
            <a:r>
              <a:rPr lang="ru-RU" sz="2400" spc="-7" baseline="1736" dirty="0" smtClean="0">
                <a:latin typeface="Arial"/>
                <a:cs typeface="Arial"/>
              </a:rPr>
              <a:t>литров</a:t>
            </a:r>
            <a:r>
              <a:rPr sz="2400" spc="-7" baseline="1736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(</a:t>
            </a:r>
            <a:r>
              <a:rPr lang="ru-RU" sz="1600" spc="-10" dirty="0" smtClean="0">
                <a:latin typeface="Arial"/>
                <a:cs typeface="Arial"/>
              </a:rPr>
              <a:t>исключение 1 колба на </a:t>
            </a:r>
            <a:r>
              <a:rPr sz="1600" spc="-10" dirty="0" smtClean="0">
                <a:latin typeface="Arial"/>
                <a:cs typeface="Arial"/>
              </a:rPr>
              <a:t>28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lang="ru-RU" sz="1600" spc="-5" dirty="0" smtClean="0">
                <a:latin typeface="Arial"/>
                <a:cs typeface="Arial"/>
              </a:rPr>
              <a:t>мест</a:t>
            </a:r>
            <a:r>
              <a:rPr sz="1600" spc="-30" dirty="0" smtClean="0">
                <a:latin typeface="Arial"/>
                <a:cs typeface="Arial"/>
              </a:rPr>
              <a:t>!!</a:t>
            </a:r>
            <a:r>
              <a:rPr sz="1600" spc="-10" dirty="0" smtClean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 marR="1623695" algn="r">
              <a:lnSpc>
                <a:spcPct val="100000"/>
              </a:lnSpc>
              <a:spcBef>
                <a:spcPts val="434"/>
              </a:spcBef>
            </a:pPr>
            <a:r>
              <a:rPr sz="2000" dirty="0" smtClean="0">
                <a:latin typeface="Arial"/>
                <a:cs typeface="Arial"/>
              </a:rPr>
              <a:t>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795" y="1117853"/>
            <a:ext cx="3709035" cy="1052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err="1" smtClean="0">
                <a:latin typeface="Arial"/>
                <a:cs typeface="Arial"/>
              </a:rPr>
              <a:t>Транпортировка</a:t>
            </a:r>
            <a:r>
              <a:rPr lang="ru-RU" sz="2000" b="1" dirty="0" smtClean="0">
                <a:latin typeface="Arial"/>
                <a:cs typeface="Arial"/>
              </a:rPr>
              <a:t> молока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4"/>
              </a:spcBef>
            </a:pPr>
            <a:endParaRPr sz="800" dirty="0"/>
          </a:p>
          <a:p>
            <a:pPr marL="193675" indent="-181610">
              <a:lnSpc>
                <a:spcPts val="2620"/>
              </a:lnSpc>
              <a:buClr>
                <a:srgbClr val="868686"/>
              </a:buClr>
              <a:buSzPct val="110000"/>
              <a:buFont typeface="Arial"/>
              <a:buChar char="•"/>
              <a:tabLst>
                <a:tab pos="193675" algn="l"/>
              </a:tabLst>
            </a:pPr>
            <a:r>
              <a:rPr lang="ru-RU" sz="2000" spc="0" dirty="0" smtClean="0">
                <a:latin typeface="Arial"/>
                <a:cs typeface="Arial"/>
              </a:rPr>
              <a:t>Напорный молокопрово</a:t>
            </a:r>
            <a:r>
              <a:rPr lang="ru-RU" sz="2000" dirty="0" smtClean="0">
                <a:latin typeface="Arial"/>
                <a:cs typeface="Arial"/>
              </a:rPr>
              <a:t>д </a:t>
            </a:r>
            <a:r>
              <a:rPr sz="2000" spc="0" dirty="0" smtClean="0">
                <a:latin typeface="Arial"/>
                <a:cs typeface="Arial"/>
              </a:rPr>
              <a:t>2</a:t>
            </a:r>
            <a:r>
              <a:rPr lang="ru-RU" sz="2000" spc="0" dirty="0" smtClean="0">
                <a:latin typeface="Arial"/>
                <a:cs typeface="Arial"/>
              </a:rPr>
              <a:t>« для всех размеров карусели</a:t>
            </a:r>
          </a:p>
          <a:p>
            <a:pPr marL="193675">
              <a:lnSpc>
                <a:spcPts val="2380"/>
              </a:lnSpc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795" y="3896867"/>
            <a:ext cx="3003550" cy="610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3675" marR="12700" indent="-181610">
              <a:lnSpc>
                <a:spcPts val="2400"/>
              </a:lnSpc>
              <a:buClr>
                <a:srgbClr val="868686"/>
              </a:buClr>
              <a:buSzPct val="110000"/>
              <a:buFont typeface="Arial"/>
              <a:buChar char="•"/>
              <a:tabLst>
                <a:tab pos="193675" algn="l"/>
              </a:tabLst>
            </a:pPr>
            <a:r>
              <a:rPr lang="ru-RU" sz="2000" spc="0" dirty="0" smtClean="0">
                <a:latin typeface="Arial"/>
                <a:cs typeface="Arial"/>
              </a:rPr>
              <a:t>Промывочный трубопровод </a:t>
            </a:r>
            <a:r>
              <a:rPr sz="2000" spc="0" dirty="0" smtClean="0">
                <a:latin typeface="Arial"/>
                <a:cs typeface="Arial"/>
              </a:rPr>
              <a:t>2</a:t>
            </a:r>
            <a:r>
              <a:rPr lang="ru-RU" sz="2000" spc="0" dirty="0" smtClean="0">
                <a:latin typeface="Arial"/>
                <a:cs typeface="Arial"/>
              </a:rPr>
              <a:t>« для всех размеров каруселей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36108" y="4005071"/>
            <a:ext cx="3103880" cy="2327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2090" y="1196721"/>
            <a:ext cx="3264408" cy="2448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100" y="1117853"/>
            <a:ext cx="335910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Транспортировка молока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9750" y="2411983"/>
            <a:ext cx="3960876" cy="2970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43501" y="2409570"/>
            <a:ext cx="3960749" cy="2970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32197" y="5656478"/>
            <a:ext cx="4039235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800" spc="-10" dirty="0" smtClean="0">
                <a:latin typeface="Arial"/>
                <a:cs typeface="Arial"/>
              </a:rPr>
              <a:t>Автоматический дисковый клапан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lang="ru-RU" sz="1800" spc="0" dirty="0" smtClean="0">
                <a:latin typeface="Arial"/>
                <a:cs typeface="Arial"/>
              </a:rPr>
              <a:t>вода</a:t>
            </a:r>
            <a:r>
              <a:rPr sz="1800" spc="0" dirty="0" smtClean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8"/>
              </a:spcBef>
            </a:pPr>
            <a:endParaRPr sz="600" dirty="0"/>
          </a:p>
          <a:p>
            <a:pPr marL="12700">
              <a:lnSpc>
                <a:spcPct val="100000"/>
              </a:lnSpc>
            </a:pPr>
            <a:r>
              <a:rPr lang="ru-RU" sz="1800" dirty="0" err="1" smtClean="0">
                <a:latin typeface="Arial"/>
                <a:cs typeface="Arial"/>
              </a:rPr>
              <a:t>Автомат.дисковый</a:t>
            </a:r>
            <a:r>
              <a:rPr lang="ru-RU" sz="1800" dirty="0" smtClean="0">
                <a:latin typeface="Arial"/>
                <a:cs typeface="Arial"/>
              </a:rPr>
              <a:t> клапан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lang="ru-RU" sz="1800" spc="0" dirty="0" smtClean="0">
                <a:latin typeface="Arial"/>
                <a:cs typeface="Arial"/>
              </a:rPr>
              <a:t>молоко</a:t>
            </a:r>
            <a:r>
              <a:rPr sz="1800" spc="0" dirty="0" smtClean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100" y="5656478"/>
            <a:ext cx="320103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800" spc="-10" dirty="0" smtClean="0">
                <a:latin typeface="Arial"/>
                <a:cs typeface="Arial"/>
              </a:rPr>
              <a:t>Автоматический дроссельный клапан для режимов доения и промывки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32197" y="1477594"/>
            <a:ext cx="3411854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lang="ru-RU" sz="2000" dirty="0" smtClean="0">
                <a:latin typeface="Arial"/>
                <a:cs typeface="Arial"/>
              </a:rPr>
              <a:t>Молочные насосы для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lang="ru-RU" sz="2000" spc="-30" dirty="0" smtClean="0">
                <a:latin typeface="Arial"/>
                <a:cs typeface="Arial"/>
              </a:rPr>
              <a:t>применения в </a:t>
            </a:r>
            <a:r>
              <a:rPr lang="ru-RU" sz="2000" dirty="0" smtClean="0">
                <a:latin typeface="Arial"/>
                <a:cs typeface="Arial"/>
              </a:rPr>
              <a:t>США</a:t>
            </a:r>
            <a:r>
              <a:rPr lang="de-DE" sz="2000" spc="5" dirty="0" smtClean="0">
                <a:latin typeface="Arial"/>
                <a:cs typeface="Arial"/>
              </a:rPr>
              <a:t> </a:t>
            </a:r>
            <a:r>
              <a:rPr lang="ru-RU" sz="2000" spc="5" dirty="0" smtClean="0">
                <a:latin typeface="Arial"/>
                <a:cs typeface="Arial"/>
              </a:rPr>
              <a:t>и </a:t>
            </a:r>
            <a:r>
              <a:rPr lang="en-US" sz="2000" dirty="0" smtClean="0">
                <a:latin typeface="Arial"/>
                <a:cs typeface="Arial"/>
              </a:rPr>
              <a:t>EC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100" y="1117853"/>
            <a:ext cx="5125085" cy="1724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Электроснабжение внутри карусели</a:t>
            </a: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77"/>
              </a:spcBef>
            </a:pPr>
            <a:endParaRPr sz="1100" dirty="0"/>
          </a:p>
          <a:p>
            <a:pPr marL="409575" indent="-18161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409575" algn="l"/>
              </a:tabLst>
            </a:pPr>
            <a:r>
              <a:rPr sz="1800" spc="0" dirty="0" smtClean="0">
                <a:latin typeface="Arial"/>
                <a:cs typeface="Arial"/>
              </a:rPr>
              <a:t>1 </a:t>
            </a:r>
            <a:r>
              <a:rPr lang="ru-RU" sz="1800" spc="0" dirty="0" smtClean="0">
                <a:latin typeface="Arial"/>
                <a:cs typeface="Arial"/>
              </a:rPr>
              <a:t>блок питания на каждые </a:t>
            </a:r>
            <a:r>
              <a:rPr sz="1800" spc="0" dirty="0" smtClean="0">
                <a:latin typeface="Arial"/>
                <a:cs typeface="Arial"/>
              </a:rPr>
              <a:t>20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lang="ru-RU" sz="1800" spc="-10" dirty="0" smtClean="0">
                <a:latin typeface="Arial"/>
                <a:cs typeface="Arial"/>
              </a:rPr>
              <a:t>мест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"/>
              </a:spcBef>
              <a:buClr>
                <a:srgbClr val="868686"/>
              </a:buClr>
              <a:buFont typeface="Arial"/>
              <a:buChar char="•"/>
            </a:pPr>
            <a:endParaRPr sz="650" dirty="0"/>
          </a:p>
          <a:p>
            <a:pPr marL="409575" marR="1188085" indent="-181610">
              <a:lnSpc>
                <a:spcPct val="109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473709" algn="l"/>
              </a:tabLst>
            </a:pPr>
            <a:r>
              <a:rPr lang="ru-RU" sz="1800" dirty="0" smtClean="0">
                <a:latin typeface="Arial"/>
                <a:cs typeface="Arial"/>
              </a:rPr>
              <a:t>Модуль расширения на каждые 4 места (</a:t>
            </a:r>
            <a:r>
              <a:rPr lang="ru-RU" dirty="0" smtClean="0">
                <a:latin typeface="Arial"/>
                <a:cs typeface="Arial"/>
              </a:rPr>
              <a:t>в зависимости от размера карусели</a:t>
            </a:r>
            <a:r>
              <a:rPr sz="1800" spc="0" dirty="0" smtClean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17490" y="1916810"/>
            <a:ext cx="3073781" cy="2808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100" y="1117853"/>
            <a:ext cx="7712075" cy="1154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dirty="0" smtClean="0">
                <a:latin typeface="Arial"/>
                <a:cs typeface="Arial"/>
              </a:rPr>
              <a:t>Промывка </a:t>
            </a:r>
            <a:r>
              <a:rPr lang="ru-RU" sz="2000" u="heavy" spc="0" dirty="0" smtClean="0">
                <a:latin typeface="Arial"/>
                <a:cs typeface="Arial"/>
              </a:rPr>
              <a:t>исключительно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lang="ru-RU" sz="2000" spc="0" dirty="0" smtClean="0">
                <a:latin typeface="Arial"/>
                <a:cs typeface="Arial"/>
              </a:rPr>
              <a:t>системой промывки </a:t>
            </a:r>
            <a:r>
              <a:rPr lang="de-DE" sz="2000" b="1" spc="0" dirty="0" smtClean="0">
                <a:latin typeface="Arial"/>
                <a:cs typeface="Arial"/>
              </a:rPr>
              <a:t>Co</a:t>
            </a:r>
            <a:r>
              <a:rPr sz="2000" b="1" spc="0" dirty="0" err="1" smtClean="0">
                <a:latin typeface="Arial"/>
                <a:cs typeface="Arial"/>
              </a:rPr>
              <a:t>mpassPl</a:t>
            </a:r>
            <a:r>
              <a:rPr sz="2000" b="1" spc="-10" dirty="0" err="1" smtClean="0">
                <a:latin typeface="Arial"/>
                <a:cs typeface="Arial"/>
              </a:rPr>
              <a:t>u</a:t>
            </a:r>
            <a:r>
              <a:rPr sz="2000" b="1" spc="0" dirty="0" err="1" smtClean="0"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8"/>
              </a:spcBef>
            </a:pPr>
            <a:endParaRPr sz="1200" dirty="0"/>
          </a:p>
          <a:p>
            <a:pPr marL="9271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Центр контроля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7627" y="2386838"/>
            <a:ext cx="2191892" cy="22508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59636" y="4725123"/>
            <a:ext cx="885913" cy="15121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9901" y="2001354"/>
            <a:ext cx="2151506" cy="3731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47745" y="5733592"/>
            <a:ext cx="2618740" cy="431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700" indent="-287020">
              <a:lnSpc>
                <a:spcPts val="1680"/>
              </a:lnSpc>
              <a:buClr>
                <a:srgbClr val="868686"/>
              </a:buClr>
              <a:buSzPct val="107142"/>
              <a:buFont typeface="Wingdings"/>
              <a:buChar char=""/>
              <a:tabLst>
                <a:tab pos="299085" algn="l"/>
              </a:tabLst>
            </a:pPr>
            <a:r>
              <a:rPr lang="ru-RU" sz="1400" spc="-20" dirty="0" smtClean="0">
                <a:latin typeface="Arial"/>
                <a:cs typeface="Arial"/>
              </a:rPr>
              <a:t>Применение разных приборов дозировки в зависимости от концепции промывки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72225" y="2052701"/>
            <a:ext cx="2125599" cy="31045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32550" y="5737859"/>
            <a:ext cx="2136775" cy="644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700" indent="-287020" algn="just">
              <a:lnSpc>
                <a:spcPts val="1680"/>
              </a:lnSpc>
              <a:buClr>
                <a:srgbClr val="868686"/>
              </a:buClr>
              <a:buSzPct val="107142"/>
              <a:buFont typeface="Wingdings"/>
              <a:buChar char=""/>
              <a:tabLst>
                <a:tab pos="299085" algn="l"/>
              </a:tabLst>
            </a:pPr>
            <a:r>
              <a:rPr lang="ru-RU" sz="1400" spc="-20" dirty="0" smtClean="0">
                <a:latin typeface="Arial"/>
                <a:cs typeface="Arial"/>
              </a:rPr>
              <a:t>Разные объемы емкостей для воды в зависимости от размера установки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405" y="315848"/>
            <a:ext cx="4480560" cy="345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100" y="1117853"/>
            <a:ext cx="604266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dirty="0" smtClean="0">
                <a:latin typeface="Arial"/>
                <a:cs typeface="Arial"/>
              </a:rPr>
              <a:t>Пр</a:t>
            </a:r>
            <a:r>
              <a:rPr lang="ru-RU" sz="2000" dirty="0" smtClean="0">
                <a:latin typeface="Arial"/>
                <a:cs typeface="Arial"/>
              </a:rPr>
              <a:t>омывка с помощью </a:t>
            </a:r>
            <a:r>
              <a:rPr sz="2000" b="1" spc="0" dirty="0" err="1" smtClean="0">
                <a:latin typeface="Arial"/>
                <a:cs typeface="Arial"/>
              </a:rPr>
              <a:t>CompassPl</a:t>
            </a:r>
            <a:r>
              <a:rPr sz="2000" b="1" spc="-10" dirty="0" err="1" smtClean="0">
                <a:latin typeface="Arial"/>
                <a:cs typeface="Arial"/>
              </a:rPr>
              <a:t>u</a:t>
            </a:r>
            <a:r>
              <a:rPr sz="2000" b="1" spc="0" dirty="0" err="1" smtClean="0"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14399" y="2125662"/>
            <a:ext cx="6315075" cy="354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1459" y="1774024"/>
            <a:ext cx="4042791" cy="3887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100" y="1124965"/>
            <a:ext cx="545020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800" b="1" dirty="0" smtClean="0">
                <a:latin typeface="Arial"/>
                <a:cs typeface="Arial"/>
              </a:rPr>
              <a:t>Размещение компонентов в модуле доильного места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795" y="1826259"/>
            <a:ext cx="3651250" cy="1934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AutoNum type="arabicParenR"/>
              <a:tabLst>
                <a:tab pos="355600" algn="l"/>
              </a:tabLst>
            </a:pPr>
            <a:r>
              <a:rPr lang="ru-RU" sz="1800" spc="0" dirty="0" smtClean="0">
                <a:latin typeface="Arial"/>
                <a:cs typeface="Arial"/>
              </a:rPr>
              <a:t>Блок управлени</a:t>
            </a:r>
            <a:r>
              <a:rPr lang="ru-RU" dirty="0" smtClean="0">
                <a:latin typeface="Arial"/>
                <a:cs typeface="Arial"/>
              </a:rPr>
              <a:t>я местом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(PC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4"/>
              </a:spcBef>
              <a:buClr>
                <a:srgbClr val="868686"/>
              </a:buClr>
              <a:buFont typeface="Arial"/>
              <a:buAutoNum type="arabicParenR"/>
            </a:pPr>
            <a:endParaRPr sz="850" dirty="0"/>
          </a:p>
          <a:p>
            <a:pPr marL="355600" indent="-34290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AutoNum type="arabicParenR"/>
              <a:tabLst>
                <a:tab pos="355600" algn="l"/>
              </a:tabLst>
            </a:pPr>
            <a:r>
              <a:rPr lang="ru-RU" sz="1800" spc="0" dirty="0" smtClean="0">
                <a:latin typeface="Arial"/>
                <a:cs typeface="Arial"/>
              </a:rPr>
              <a:t>Модуль руки с противовесом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2"/>
              </a:spcBef>
              <a:buClr>
                <a:srgbClr val="868686"/>
              </a:buClr>
              <a:buFont typeface="Arial"/>
              <a:buAutoNum type="arabicParenR"/>
            </a:pPr>
            <a:endParaRPr sz="850" dirty="0"/>
          </a:p>
          <a:p>
            <a:pPr marL="355600" indent="-34290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AutoNum type="arabicParenR"/>
              <a:tabLst>
                <a:tab pos="355600" algn="l"/>
              </a:tabLst>
            </a:pPr>
            <a:r>
              <a:rPr lang="ru-RU" sz="1800" spc="0" dirty="0" smtClean="0">
                <a:latin typeface="Arial"/>
                <a:cs typeface="Arial"/>
              </a:rPr>
              <a:t>Модуль </a:t>
            </a:r>
            <a:r>
              <a:rPr sz="1800" spc="0" dirty="0" smtClean="0">
                <a:latin typeface="Arial"/>
                <a:cs typeface="Arial"/>
              </a:rPr>
              <a:t>CIP-</a:t>
            </a:r>
            <a:r>
              <a:rPr lang="ru-RU" sz="1800" spc="0" dirty="0" smtClean="0">
                <a:latin typeface="Arial"/>
                <a:cs typeface="Arial"/>
              </a:rPr>
              <a:t>промывки</a:t>
            </a:r>
          </a:p>
          <a:p>
            <a:pPr marL="355600" indent="-34290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AutoNum type="arabicParenR"/>
              <a:tabLst>
                <a:tab pos="355600" algn="l"/>
              </a:tabLst>
            </a:pPr>
            <a:r>
              <a:rPr lang="ru-RU" dirty="0" smtClean="0">
                <a:latin typeface="Arial"/>
                <a:cs typeface="Arial"/>
              </a:rPr>
              <a:t>Модуль доения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3"/>
              </a:spcBef>
              <a:buClr>
                <a:srgbClr val="868686"/>
              </a:buClr>
              <a:buFont typeface="Arial"/>
              <a:buAutoNum type="arabicParenR"/>
            </a:pPr>
            <a:endParaRPr sz="850" dirty="0"/>
          </a:p>
          <a:p>
            <a:pPr marL="355600" indent="-34290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AutoNum type="arabicParenR"/>
              <a:tabLst>
                <a:tab pos="355600" algn="l"/>
              </a:tabLst>
            </a:pPr>
            <a:r>
              <a:rPr sz="1800" spc="0" dirty="0" smtClean="0">
                <a:latin typeface="Arial"/>
                <a:cs typeface="Arial"/>
              </a:rPr>
              <a:t>ID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6795" y="3858005"/>
            <a:ext cx="2399030" cy="715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AutoNum type="arabicParenR" startAt="6"/>
              <a:tabLst>
                <a:tab pos="355600" algn="l"/>
              </a:tabLst>
            </a:pPr>
            <a:r>
              <a:rPr lang="ru-RU" sz="1800" spc="0" dirty="0" smtClean="0">
                <a:latin typeface="Arial"/>
                <a:cs typeface="Arial"/>
              </a:rPr>
              <a:t>Модуль </a:t>
            </a:r>
            <a:r>
              <a:rPr lang="ru-RU" sz="1800" spc="0" dirty="0" err="1" smtClean="0">
                <a:latin typeface="Arial"/>
                <a:cs typeface="Arial"/>
              </a:rPr>
              <a:t>дипования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5"/>
              </a:spcBef>
              <a:buClr>
                <a:srgbClr val="868686"/>
              </a:buClr>
              <a:buFont typeface="Arial"/>
              <a:buAutoNum type="arabicParenR" startAt="6"/>
            </a:pPr>
            <a:endParaRPr sz="850" dirty="0"/>
          </a:p>
          <a:p>
            <a:pPr marL="355600" indent="-34290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AutoNum type="arabicParenR" startAt="6"/>
              <a:tabLst>
                <a:tab pos="355600" algn="l"/>
              </a:tabLst>
            </a:pPr>
            <a:r>
              <a:rPr lang="ru-RU" sz="1800" spc="0" dirty="0" smtClean="0">
                <a:latin typeface="Arial"/>
                <a:cs typeface="Arial"/>
              </a:rPr>
              <a:t>Доильный аппарат </a:t>
            </a:r>
            <a:r>
              <a:rPr sz="1800" spc="-5" dirty="0" smtClean="0">
                <a:latin typeface="Arial"/>
                <a:cs typeface="Arial"/>
              </a:rPr>
              <a:t>(</a:t>
            </a:r>
            <a:r>
              <a:rPr sz="1800" spc="0" dirty="0" err="1" smtClean="0">
                <a:latin typeface="Arial"/>
                <a:cs typeface="Arial"/>
              </a:rPr>
              <a:t>M</a:t>
            </a:r>
            <a:r>
              <a:rPr sz="1800" spc="-10" dirty="0" err="1" smtClean="0">
                <a:latin typeface="Arial"/>
                <a:cs typeface="Arial"/>
              </a:rPr>
              <a:t>i</a:t>
            </a:r>
            <a:r>
              <a:rPr sz="1800" spc="0" dirty="0" err="1" smtClean="0">
                <a:latin typeface="Arial"/>
                <a:cs typeface="Arial"/>
              </a:rPr>
              <a:t>lk</a:t>
            </a:r>
            <a:r>
              <a:rPr sz="1800" spc="-10" dirty="0" err="1" smtClean="0">
                <a:latin typeface="Arial"/>
                <a:cs typeface="Arial"/>
              </a:rPr>
              <a:t>ra</a:t>
            </a:r>
            <a:r>
              <a:rPr sz="1800" spc="0" dirty="0" err="1" smtClean="0">
                <a:latin typeface="Arial"/>
                <a:cs typeface="Arial"/>
              </a:rPr>
              <a:t>c</a:t>
            </a:r>
            <a:r>
              <a:rPr sz="1800" spc="-5" dirty="0" err="1" smtClean="0">
                <a:latin typeface="Arial"/>
                <a:cs typeface="Arial"/>
              </a:rPr>
              <a:t>k</a:t>
            </a:r>
            <a:r>
              <a:rPr sz="1800" spc="0" dirty="0" smtClean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90004" y="2036064"/>
            <a:ext cx="318516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4576" y="2034539"/>
            <a:ext cx="342900" cy="3520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6867" y="2060892"/>
            <a:ext cx="224408" cy="2140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36867" y="2060892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02526" y="2088641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32120" y="4910328"/>
            <a:ext cx="320039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38215" y="4908803"/>
            <a:ext cx="342900" cy="352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80126" y="4935156"/>
            <a:ext cx="224409" cy="2140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80126" y="4935156"/>
            <a:ext cx="224409" cy="214058"/>
          </a:xfrm>
          <a:custGeom>
            <a:avLst/>
            <a:gdLst/>
            <a:ahLst/>
            <a:cxnLst/>
            <a:rect l="l" t="t" r="r" b="b"/>
            <a:pathLst>
              <a:path w="224409" h="214058">
                <a:moveTo>
                  <a:pt x="0" y="214058"/>
                </a:moveTo>
                <a:lnTo>
                  <a:pt x="224409" y="214058"/>
                </a:lnTo>
                <a:lnTo>
                  <a:pt x="224409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645658" y="4963414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64452" y="3960876"/>
            <a:ext cx="320040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70547" y="3957828"/>
            <a:ext cx="342900" cy="352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12457" y="3985323"/>
            <a:ext cx="224408" cy="2140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12457" y="3985323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778243" y="4013454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836407" y="4910328"/>
            <a:ext cx="320040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42504" y="4908803"/>
            <a:ext cx="342900" cy="352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84414" y="4935156"/>
            <a:ext cx="224408" cy="2140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84414" y="4935156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950200" y="4963414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333488" y="4482084"/>
            <a:ext cx="318516" cy="309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38059" y="4480559"/>
            <a:ext cx="342900" cy="352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80351" y="4507293"/>
            <a:ext cx="224408" cy="2140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80351" y="4507293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446009" y="4535551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617207" y="5100828"/>
            <a:ext cx="318516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23304" y="5097779"/>
            <a:ext cx="342900" cy="352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64325" y="5125402"/>
            <a:ext cx="224408" cy="2140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64325" y="5125402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730110" y="5153659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795" y="1117853"/>
            <a:ext cx="6658609" cy="4105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Обращение с молоком, нетоварным молоком и промывочной водой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4"/>
              </a:spcBef>
            </a:pPr>
            <a:endParaRPr sz="800" dirty="0"/>
          </a:p>
          <a:p>
            <a:pPr marL="469900" indent="-457200">
              <a:lnSpc>
                <a:spcPct val="100000"/>
              </a:lnSpc>
              <a:buClr>
                <a:srgbClr val="868686"/>
              </a:buClr>
              <a:buSzPct val="110000"/>
              <a:buFont typeface="Arial"/>
              <a:buAutoNum type="arabicPeriod"/>
              <a:tabLst>
                <a:tab pos="469265" algn="l"/>
              </a:tabLst>
            </a:pPr>
            <a:r>
              <a:rPr lang="ru-RU" sz="2000" dirty="0" smtClean="0">
                <a:latin typeface="Arial"/>
                <a:cs typeface="Arial"/>
              </a:rPr>
              <a:t>Напорный </a:t>
            </a:r>
            <a:r>
              <a:rPr lang="ru-RU" sz="2000" dirty="0" err="1" smtClean="0">
                <a:latin typeface="Arial"/>
                <a:cs typeface="Arial"/>
              </a:rPr>
              <a:t>молокопров</a:t>
            </a:r>
            <a:r>
              <a:rPr lang="ru-RU" sz="2000" dirty="0" smtClean="0">
                <a:latin typeface="Arial"/>
                <a:cs typeface="Arial"/>
              </a:rPr>
              <a:t>. </a:t>
            </a:r>
            <a:r>
              <a:rPr lang="ru-RU" sz="2000" dirty="0">
                <a:latin typeface="Arial"/>
                <a:cs typeface="Arial"/>
              </a:rPr>
              <a:t>о</a:t>
            </a:r>
            <a:r>
              <a:rPr lang="ru-RU" sz="2000" dirty="0" smtClean="0">
                <a:latin typeface="Arial"/>
                <a:cs typeface="Arial"/>
              </a:rPr>
              <a:t>т </a:t>
            </a:r>
            <a:r>
              <a:rPr sz="2000" spc="-10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R</a:t>
            </a:r>
            <a:endParaRPr sz="800" dirty="0"/>
          </a:p>
          <a:p>
            <a:pPr marL="469900" marR="3674110" indent="-457200">
              <a:lnSpc>
                <a:spcPts val="2400"/>
              </a:lnSpc>
              <a:buClr>
                <a:srgbClr val="868686"/>
              </a:buClr>
              <a:buSzPct val="110000"/>
              <a:buFont typeface="Arial"/>
              <a:buAutoNum type="arabicPeriod"/>
              <a:tabLst>
                <a:tab pos="469265" algn="l"/>
              </a:tabLst>
            </a:pPr>
            <a:r>
              <a:rPr lang="ru-RU" sz="2000" dirty="0" smtClean="0">
                <a:latin typeface="Arial"/>
                <a:cs typeface="Arial"/>
              </a:rPr>
              <a:t>Напорный молокопровод к главному танку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11"/>
              </a:spcBef>
              <a:buClr>
                <a:srgbClr val="868686"/>
              </a:buClr>
              <a:buFont typeface="Arial"/>
              <a:buAutoNum type="arabicPeriod"/>
            </a:pPr>
            <a:endParaRPr sz="500" dirty="0"/>
          </a:p>
          <a:p>
            <a:pPr marL="469900" indent="-457200">
              <a:lnSpc>
                <a:spcPts val="2620"/>
              </a:lnSpc>
              <a:buClr>
                <a:srgbClr val="868686"/>
              </a:buClr>
              <a:buSzPct val="110000"/>
              <a:buFont typeface="Arial"/>
              <a:buAutoNum type="arabicPeriod"/>
              <a:tabLst>
                <a:tab pos="469265" algn="l"/>
              </a:tabLst>
            </a:pPr>
            <a:r>
              <a:rPr lang="ru-RU" sz="2000" dirty="0" smtClean="0">
                <a:latin typeface="Arial"/>
                <a:cs typeface="Arial"/>
              </a:rPr>
              <a:t>Обратный трубопровод </a:t>
            </a:r>
          </a:p>
          <a:p>
            <a:pPr marL="12700">
              <a:lnSpc>
                <a:spcPts val="2620"/>
              </a:lnSpc>
              <a:buClr>
                <a:srgbClr val="868686"/>
              </a:buClr>
              <a:buSzPct val="110000"/>
              <a:tabLst>
                <a:tab pos="469265" algn="l"/>
              </a:tabLst>
            </a:pPr>
            <a:r>
              <a:rPr lang="ru-RU" sz="2000" dirty="0" smtClean="0">
                <a:latin typeface="Arial"/>
                <a:cs typeface="Arial"/>
              </a:rPr>
              <a:t>к главному танку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3"/>
              </a:spcBef>
            </a:pPr>
            <a:endParaRPr sz="850" dirty="0"/>
          </a:p>
          <a:p>
            <a:pPr marL="469900" marR="3024505" indent="-457200">
              <a:lnSpc>
                <a:spcPts val="2400"/>
              </a:lnSpc>
              <a:buClr>
                <a:srgbClr val="868686"/>
              </a:buClr>
              <a:buSzPct val="110000"/>
              <a:buFont typeface="Arial"/>
              <a:buAutoNum type="arabicPeriod" startAt="4"/>
              <a:tabLst>
                <a:tab pos="469265" algn="l"/>
                <a:tab pos="1203325" algn="l"/>
              </a:tabLst>
            </a:pPr>
            <a:r>
              <a:rPr lang="ru-RU" sz="2000" dirty="0" smtClean="0">
                <a:latin typeface="Arial"/>
                <a:cs typeface="Arial"/>
              </a:rPr>
              <a:t>Напорный молокопровод для нетоварного молока от </a:t>
            </a:r>
            <a:r>
              <a:rPr sz="2000" spc="-10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R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23"/>
              </a:spcBef>
              <a:buClr>
                <a:srgbClr val="868686"/>
              </a:buClr>
              <a:buFont typeface="Arial"/>
              <a:buAutoNum type="arabicPeriod" startAt="4"/>
            </a:pPr>
            <a:endParaRPr sz="500" dirty="0"/>
          </a:p>
          <a:p>
            <a:pPr marL="469900" indent="-457200">
              <a:lnSpc>
                <a:spcPct val="100000"/>
              </a:lnSpc>
              <a:buClr>
                <a:srgbClr val="868686"/>
              </a:buClr>
              <a:buSzPct val="110000"/>
              <a:buFont typeface="Arial"/>
              <a:buAutoNum type="arabicPeriod" startAt="4"/>
              <a:tabLst>
                <a:tab pos="469265" algn="l"/>
              </a:tabLst>
            </a:pPr>
            <a:r>
              <a:rPr lang="ru-RU" sz="2000" dirty="0" smtClean="0">
                <a:latin typeface="Arial"/>
                <a:cs typeface="Arial"/>
              </a:rPr>
              <a:t>Обратная линия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"/>
              </a:spcBef>
              <a:buClr>
                <a:srgbClr val="868686"/>
              </a:buClr>
              <a:buFont typeface="Arial"/>
              <a:buAutoNum type="arabicPeriod" startAt="4"/>
            </a:pPr>
            <a:endParaRPr sz="550" dirty="0"/>
          </a:p>
          <a:p>
            <a:pPr marL="469900" indent="-457200">
              <a:lnSpc>
                <a:spcPct val="100000"/>
              </a:lnSpc>
              <a:buClr>
                <a:srgbClr val="868686"/>
              </a:buClr>
              <a:buSzPct val="110000"/>
              <a:buFont typeface="Arial"/>
              <a:buAutoNum type="arabicPeriod" startAt="4"/>
              <a:tabLst>
                <a:tab pos="469265" algn="l"/>
              </a:tabLst>
            </a:pPr>
            <a:r>
              <a:rPr lang="ru-RU" sz="2000" spc="-10" dirty="0" smtClean="0">
                <a:latin typeface="Arial"/>
                <a:cs typeface="Arial"/>
              </a:rPr>
              <a:t>Слив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14"/>
              </a:spcBef>
              <a:buClr>
                <a:srgbClr val="868686"/>
              </a:buClr>
              <a:buFont typeface="Arial"/>
              <a:buAutoNum type="arabicPeriod" startAt="4"/>
            </a:pPr>
            <a:endParaRPr sz="550" dirty="0"/>
          </a:p>
          <a:p>
            <a:pPr marL="469900" indent="-457200">
              <a:lnSpc>
                <a:spcPct val="100000"/>
              </a:lnSpc>
              <a:buClr>
                <a:srgbClr val="868686"/>
              </a:buClr>
              <a:buSzPct val="110000"/>
              <a:buFont typeface="Arial"/>
              <a:buAutoNum type="arabicPeriod" startAt="4"/>
              <a:tabLst>
                <a:tab pos="469265" algn="l"/>
              </a:tabLst>
            </a:pPr>
            <a:r>
              <a:rPr lang="ru-RU" sz="2000" dirty="0" smtClean="0">
                <a:latin typeface="Arial"/>
                <a:cs typeface="Arial"/>
              </a:rPr>
              <a:t>Линия промывки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99990" y="1484731"/>
            <a:ext cx="4320540" cy="4510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795" y="1117853"/>
            <a:ext cx="3686175" cy="1744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Конструкция молочного фильтра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6"/>
              </a:spcBef>
            </a:pPr>
            <a:endParaRPr sz="650" dirty="0"/>
          </a:p>
          <a:p>
            <a:pPr marL="193675" marR="12700" indent="-181610" algn="just">
              <a:lnSpc>
                <a:spcPct val="110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193675" algn="l"/>
              </a:tabLst>
            </a:pPr>
            <a:r>
              <a:rPr lang="ru-RU" sz="1800" spc="0" dirty="0" smtClean="0">
                <a:latin typeface="Arial"/>
                <a:cs typeface="Arial"/>
              </a:rPr>
              <a:t>Рамка двойного фильтра </a:t>
            </a:r>
            <a:r>
              <a:rPr sz="1800" spc="0" dirty="0" smtClean="0">
                <a:latin typeface="Arial"/>
                <a:cs typeface="Arial"/>
              </a:rPr>
              <a:t>33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x </a:t>
            </a:r>
            <a:r>
              <a:rPr sz="1800" spc="0" dirty="0" smtClean="0">
                <a:latin typeface="Arial"/>
                <a:cs typeface="Arial"/>
              </a:rPr>
              <a:t>2</a:t>
            </a:r>
            <a:r>
              <a:rPr lang="de-DE" sz="1800" spc="0" dirty="0" smtClean="0">
                <a:latin typeface="Arial"/>
                <a:cs typeface="Arial"/>
              </a:rPr>
              <a:t>"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lang="ru-RU" sz="1800" spc="-10" dirty="0" smtClean="0">
                <a:latin typeface="Arial"/>
                <a:cs typeface="Arial"/>
              </a:rPr>
              <a:t>с запорными вентилями для замены фильтра во время работы установки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44"/>
              </a:spcBef>
              <a:buClr>
                <a:srgbClr val="868686"/>
              </a:buClr>
              <a:buFont typeface="Arial"/>
              <a:buChar char="•"/>
            </a:pPr>
            <a:endParaRPr sz="850" dirty="0"/>
          </a:p>
          <a:p>
            <a:pPr marL="193675" indent="-18161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193675" algn="l"/>
              </a:tabLst>
            </a:pPr>
            <a:r>
              <a:rPr lang="ru-RU" sz="1800" spc="0" dirty="0" smtClean="0">
                <a:latin typeface="Arial"/>
                <a:cs typeface="Arial"/>
              </a:rPr>
              <a:t>Рамка одиночного фильтра, опция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48021" y="1844776"/>
            <a:ext cx="3425952" cy="3744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795" y="1117853"/>
            <a:ext cx="2442845" cy="944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опция</a:t>
            </a:r>
            <a:r>
              <a:rPr sz="2000" b="1" dirty="0" smtClean="0">
                <a:latin typeface="Arial"/>
                <a:cs typeface="Arial"/>
              </a:rPr>
              <a:t>:</a:t>
            </a:r>
            <a:r>
              <a:rPr sz="2000" b="1" spc="-35" dirty="0" smtClean="0">
                <a:latin typeface="Arial"/>
                <a:cs typeface="Arial"/>
              </a:rPr>
              <a:t> </a:t>
            </a:r>
            <a:r>
              <a:rPr lang="ru-RU" sz="2000" spc="0" dirty="0" smtClean="0">
                <a:latin typeface="Arial"/>
                <a:cs typeface="Arial"/>
              </a:rPr>
              <a:t>кормление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1"/>
              </a:spcBef>
            </a:pPr>
            <a:endParaRPr sz="6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93675" indent="-18161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193675" algn="l"/>
              </a:tabLst>
            </a:pPr>
            <a:r>
              <a:rPr sz="1800" spc="0" dirty="0" smtClean="0">
                <a:latin typeface="Arial"/>
                <a:cs typeface="Arial"/>
              </a:rPr>
              <a:t>2 </a:t>
            </a:r>
            <a:r>
              <a:rPr lang="ru-RU" sz="1800" spc="0" dirty="0" smtClean="0">
                <a:latin typeface="Arial"/>
                <a:cs typeface="Arial"/>
              </a:rPr>
              <a:t>вида комбикорма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67936" y="2060841"/>
            <a:ext cx="3168395" cy="4261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405" y="315848"/>
            <a:ext cx="4480560" cy="345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100" y="1117853"/>
            <a:ext cx="320670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опция</a:t>
            </a:r>
            <a:r>
              <a:rPr sz="2000" b="1" dirty="0" smtClean="0">
                <a:latin typeface="Arial"/>
                <a:cs typeface="Arial"/>
              </a:rPr>
              <a:t>:</a:t>
            </a:r>
            <a:r>
              <a:rPr sz="2000" b="1" spc="-35" dirty="0" smtClean="0">
                <a:latin typeface="Arial"/>
                <a:cs typeface="Arial"/>
              </a:rPr>
              <a:t> </a:t>
            </a:r>
            <a:r>
              <a:rPr lang="ru-RU" sz="2000" spc="0" dirty="0" smtClean="0">
                <a:latin typeface="Arial"/>
                <a:cs typeface="Arial"/>
              </a:rPr>
              <a:t>резиновые маты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00040" y="1772831"/>
            <a:ext cx="3477514" cy="4212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795" y="1117853"/>
            <a:ext cx="3496310" cy="1584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опция</a:t>
            </a:r>
            <a:r>
              <a:rPr sz="2000" b="1" dirty="0" smtClean="0">
                <a:latin typeface="Arial"/>
                <a:cs typeface="Arial"/>
              </a:rPr>
              <a:t>:</a:t>
            </a:r>
            <a:r>
              <a:rPr sz="2000" b="1" spc="-3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Backu</a:t>
            </a:r>
            <a:r>
              <a:rPr sz="2000" b="1" spc="5" dirty="0" smtClean="0">
                <a:latin typeface="Arial"/>
                <a:cs typeface="Arial"/>
              </a:rPr>
              <a:t>p</a:t>
            </a:r>
            <a:r>
              <a:rPr sz="2000" b="1" spc="0" dirty="0" smtClean="0">
                <a:latin typeface="Arial"/>
                <a:cs typeface="Arial"/>
              </a:rPr>
              <a:t>-An</a:t>
            </a:r>
            <a:r>
              <a:rPr sz="2000" b="1" spc="5" dirty="0" smtClean="0">
                <a:latin typeface="Arial"/>
                <a:cs typeface="Arial"/>
              </a:rPr>
              <a:t>t</a:t>
            </a:r>
            <a:r>
              <a:rPr sz="2000" b="1" spc="0" dirty="0" smtClean="0">
                <a:latin typeface="Arial"/>
                <a:cs typeface="Arial"/>
              </a:rPr>
              <a:t>rieb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42"/>
              </a:spcBef>
            </a:pPr>
            <a:endParaRPr sz="1000" dirty="0"/>
          </a:p>
          <a:p>
            <a:pPr marL="193675" indent="-18161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193675" algn="l"/>
              </a:tabLst>
            </a:pPr>
            <a:r>
              <a:rPr sz="1800" spc="0" dirty="0" smtClean="0">
                <a:latin typeface="Arial"/>
                <a:cs typeface="Arial"/>
              </a:rPr>
              <a:t>1</a:t>
            </a:r>
            <a:r>
              <a:rPr lang="ru-RU" sz="1800" spc="0" dirty="0" smtClean="0">
                <a:latin typeface="Arial"/>
                <a:cs typeface="Arial"/>
              </a:rPr>
              <a:t> </a:t>
            </a:r>
            <a:r>
              <a:rPr lang="ru-RU" sz="1800" spc="0" dirty="0" err="1" smtClean="0">
                <a:latin typeface="Arial"/>
                <a:cs typeface="Arial"/>
              </a:rPr>
              <a:t>доп.привод</a:t>
            </a:r>
            <a:r>
              <a:rPr lang="ru-RU" sz="1800" spc="0" dirty="0" smtClean="0">
                <a:latin typeface="Arial"/>
                <a:cs typeface="Arial"/>
              </a:rPr>
              <a:t> на 1 платформу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44"/>
              </a:spcBef>
            </a:pPr>
            <a:endParaRPr sz="850" dirty="0"/>
          </a:p>
          <a:p>
            <a:pPr marL="193675" indent="-18161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193675" algn="l"/>
              </a:tabLst>
            </a:pPr>
            <a:r>
              <a:rPr lang="ru-RU" sz="1800" spc="0" dirty="0" smtClean="0">
                <a:latin typeface="Arial"/>
                <a:cs typeface="Arial"/>
              </a:rPr>
              <a:t>дооборудование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795" y="4395808"/>
            <a:ext cx="3344545" cy="9442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3675" marR="12700" indent="-181610" algn="just">
              <a:lnSpc>
                <a:spcPct val="1101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193675" algn="l"/>
              </a:tabLst>
            </a:pPr>
            <a:r>
              <a:rPr sz="1800" spc="-5" dirty="0" smtClean="0">
                <a:latin typeface="Arial"/>
                <a:cs typeface="Arial"/>
              </a:rPr>
              <a:t>RCU</a:t>
            </a:r>
            <a:r>
              <a:rPr sz="1800" spc="0" dirty="0" smtClean="0">
                <a:latin typeface="Arial"/>
                <a:cs typeface="Arial"/>
              </a:rPr>
              <a:t>-</a:t>
            </a:r>
            <a:r>
              <a:rPr lang="ru-RU" sz="1800" spc="0" dirty="0" smtClean="0">
                <a:latin typeface="Arial"/>
                <a:cs typeface="Arial"/>
              </a:rPr>
              <a:t>шкаф управления с макс. 6 приводными станциями на платформу</a:t>
            </a:r>
            <a:r>
              <a:rPr sz="1800" spc="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(CE/U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/CSA)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08116" y="1102994"/>
            <a:ext cx="2680842" cy="26140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0309" y="3933063"/>
            <a:ext cx="2304288" cy="2405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795" y="1117853"/>
            <a:ext cx="4261485" cy="1966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Емкость для сбора воды/молока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84"/>
              </a:spcBef>
            </a:pPr>
            <a:endParaRPr sz="1000" dirty="0"/>
          </a:p>
          <a:p>
            <a:pPr marL="193675" marR="220979" indent="-181610">
              <a:lnSpc>
                <a:spcPts val="2400"/>
              </a:lnSpc>
              <a:buClr>
                <a:srgbClr val="868686"/>
              </a:buClr>
              <a:buSzPct val="110000"/>
              <a:buFont typeface="Arial"/>
              <a:buChar char="•"/>
              <a:tabLst>
                <a:tab pos="193675" algn="l"/>
              </a:tabLst>
            </a:pPr>
            <a:r>
              <a:rPr lang="ru-RU" sz="2000" spc="0" dirty="0" smtClean="0">
                <a:latin typeface="Arial"/>
                <a:cs typeface="Arial"/>
              </a:rPr>
              <a:t>Емкость для сбора молока/воды на </a:t>
            </a:r>
            <a:r>
              <a:rPr sz="2000" spc="0" dirty="0" smtClean="0">
                <a:latin typeface="Arial"/>
                <a:cs typeface="Arial"/>
              </a:rPr>
              <a:t>455</a:t>
            </a:r>
            <a:r>
              <a:rPr sz="2000" spc="0" dirty="0" smtClean="0">
                <a:latin typeface="Arial"/>
                <a:cs typeface="Arial"/>
              </a:rPr>
              <a:t>,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605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lang="ru-RU" sz="2000" spc="-15" dirty="0" smtClean="0">
                <a:latin typeface="Arial"/>
                <a:cs typeface="Arial"/>
              </a:rPr>
              <a:t>и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795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lang="ru-RU" sz="2000" spc="-15" dirty="0" smtClean="0">
                <a:latin typeface="Arial"/>
                <a:cs typeface="Arial"/>
              </a:rPr>
              <a:t>л ( в зависимости от размера установки и охладителя</a:t>
            </a:r>
            <a:r>
              <a:rPr sz="2000" spc="0" dirty="0" smtClean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43501" y="2409570"/>
            <a:ext cx="3960749" cy="2970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100" y="1117853"/>
            <a:ext cx="128460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обзор</a:t>
            </a:r>
            <a:r>
              <a:rPr sz="2000" b="1" dirty="0" smtClean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3609" y="1556804"/>
            <a:ext cx="7272401" cy="4846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03601" y="1891538"/>
            <a:ext cx="3541395" cy="1229867"/>
          </a:xfrm>
          <a:custGeom>
            <a:avLst/>
            <a:gdLst/>
            <a:ahLst/>
            <a:cxnLst/>
            <a:rect l="l" t="t" r="r" b="b"/>
            <a:pathLst>
              <a:path w="3541395" h="1229867">
                <a:moveTo>
                  <a:pt x="1770761" y="0"/>
                </a:moveTo>
                <a:lnTo>
                  <a:pt x="1625522" y="2038"/>
                </a:lnTo>
                <a:lnTo>
                  <a:pt x="1483519" y="8049"/>
                </a:lnTo>
                <a:lnTo>
                  <a:pt x="1345206" y="17872"/>
                </a:lnTo>
                <a:lnTo>
                  <a:pt x="1211039" y="31351"/>
                </a:lnTo>
                <a:lnTo>
                  <a:pt x="1081474" y="48327"/>
                </a:lnTo>
                <a:lnTo>
                  <a:pt x="956966" y="68641"/>
                </a:lnTo>
                <a:lnTo>
                  <a:pt x="837971" y="92136"/>
                </a:lnTo>
                <a:lnTo>
                  <a:pt x="724945" y="118652"/>
                </a:lnTo>
                <a:lnTo>
                  <a:pt x="618343" y="148032"/>
                </a:lnTo>
                <a:lnTo>
                  <a:pt x="518620" y="180117"/>
                </a:lnTo>
                <a:lnTo>
                  <a:pt x="426232" y="214749"/>
                </a:lnTo>
                <a:lnTo>
                  <a:pt x="341636" y="251770"/>
                </a:lnTo>
                <a:lnTo>
                  <a:pt x="265285" y="291022"/>
                </a:lnTo>
                <a:lnTo>
                  <a:pt x="197637" y="332345"/>
                </a:lnTo>
                <a:lnTo>
                  <a:pt x="139146" y="375582"/>
                </a:lnTo>
                <a:lnTo>
                  <a:pt x="90268" y="420575"/>
                </a:lnTo>
                <a:lnTo>
                  <a:pt x="51459" y="467164"/>
                </a:lnTo>
                <a:lnTo>
                  <a:pt x="23174" y="515193"/>
                </a:lnTo>
                <a:lnTo>
                  <a:pt x="5869" y="564502"/>
                </a:lnTo>
                <a:lnTo>
                  <a:pt x="0" y="614934"/>
                </a:lnTo>
                <a:lnTo>
                  <a:pt x="5869" y="665365"/>
                </a:lnTo>
                <a:lnTo>
                  <a:pt x="23174" y="714674"/>
                </a:lnTo>
                <a:lnTo>
                  <a:pt x="51459" y="762703"/>
                </a:lnTo>
                <a:lnTo>
                  <a:pt x="90268" y="809292"/>
                </a:lnTo>
                <a:lnTo>
                  <a:pt x="139146" y="854285"/>
                </a:lnTo>
                <a:lnTo>
                  <a:pt x="197637" y="897522"/>
                </a:lnTo>
                <a:lnTo>
                  <a:pt x="265285" y="938845"/>
                </a:lnTo>
                <a:lnTo>
                  <a:pt x="341636" y="978097"/>
                </a:lnTo>
                <a:lnTo>
                  <a:pt x="426232" y="1015118"/>
                </a:lnTo>
                <a:lnTo>
                  <a:pt x="518620" y="1049750"/>
                </a:lnTo>
                <a:lnTo>
                  <a:pt x="618343" y="1081835"/>
                </a:lnTo>
                <a:lnTo>
                  <a:pt x="724945" y="1111215"/>
                </a:lnTo>
                <a:lnTo>
                  <a:pt x="837971" y="1137731"/>
                </a:lnTo>
                <a:lnTo>
                  <a:pt x="956966" y="1161226"/>
                </a:lnTo>
                <a:lnTo>
                  <a:pt x="1081474" y="1181540"/>
                </a:lnTo>
                <a:lnTo>
                  <a:pt x="1211039" y="1198516"/>
                </a:lnTo>
                <a:lnTo>
                  <a:pt x="1345206" y="1211995"/>
                </a:lnTo>
                <a:lnTo>
                  <a:pt x="1483519" y="1221818"/>
                </a:lnTo>
                <a:lnTo>
                  <a:pt x="1625522" y="1227829"/>
                </a:lnTo>
                <a:lnTo>
                  <a:pt x="1770761" y="1229867"/>
                </a:lnTo>
                <a:lnTo>
                  <a:pt x="1915981" y="1227829"/>
                </a:lnTo>
                <a:lnTo>
                  <a:pt x="2057968" y="1221818"/>
                </a:lnTo>
                <a:lnTo>
                  <a:pt x="2196266" y="1211995"/>
                </a:lnTo>
                <a:lnTo>
                  <a:pt x="2330420" y="1198516"/>
                </a:lnTo>
                <a:lnTo>
                  <a:pt x="2459974" y="1181540"/>
                </a:lnTo>
                <a:lnTo>
                  <a:pt x="2584471" y="1161226"/>
                </a:lnTo>
                <a:lnTo>
                  <a:pt x="2703458" y="1137731"/>
                </a:lnTo>
                <a:lnTo>
                  <a:pt x="2816476" y="1111215"/>
                </a:lnTo>
                <a:lnTo>
                  <a:pt x="2923073" y="1081835"/>
                </a:lnTo>
                <a:lnTo>
                  <a:pt x="3022790" y="1049750"/>
                </a:lnTo>
                <a:lnTo>
                  <a:pt x="3115173" y="1015118"/>
                </a:lnTo>
                <a:lnTo>
                  <a:pt x="3199767" y="978097"/>
                </a:lnTo>
                <a:lnTo>
                  <a:pt x="3276114" y="938845"/>
                </a:lnTo>
                <a:lnTo>
                  <a:pt x="3343761" y="897522"/>
                </a:lnTo>
                <a:lnTo>
                  <a:pt x="3402250" y="854285"/>
                </a:lnTo>
                <a:lnTo>
                  <a:pt x="3451127" y="809292"/>
                </a:lnTo>
                <a:lnTo>
                  <a:pt x="3489935" y="762703"/>
                </a:lnTo>
                <a:lnTo>
                  <a:pt x="3518220" y="714674"/>
                </a:lnTo>
                <a:lnTo>
                  <a:pt x="3535525" y="665365"/>
                </a:lnTo>
                <a:lnTo>
                  <a:pt x="3541395" y="614934"/>
                </a:lnTo>
                <a:lnTo>
                  <a:pt x="3535525" y="564502"/>
                </a:lnTo>
                <a:lnTo>
                  <a:pt x="3518220" y="515193"/>
                </a:lnTo>
                <a:lnTo>
                  <a:pt x="3489935" y="467164"/>
                </a:lnTo>
                <a:lnTo>
                  <a:pt x="3451127" y="420575"/>
                </a:lnTo>
                <a:lnTo>
                  <a:pt x="3402250" y="375582"/>
                </a:lnTo>
                <a:lnTo>
                  <a:pt x="3343761" y="332345"/>
                </a:lnTo>
                <a:lnTo>
                  <a:pt x="3276114" y="291022"/>
                </a:lnTo>
                <a:lnTo>
                  <a:pt x="3199767" y="251770"/>
                </a:lnTo>
                <a:lnTo>
                  <a:pt x="3115173" y="214749"/>
                </a:lnTo>
                <a:lnTo>
                  <a:pt x="3022790" y="180117"/>
                </a:lnTo>
                <a:lnTo>
                  <a:pt x="2923073" y="148032"/>
                </a:lnTo>
                <a:lnTo>
                  <a:pt x="2816476" y="118652"/>
                </a:lnTo>
                <a:lnTo>
                  <a:pt x="2703458" y="92136"/>
                </a:lnTo>
                <a:lnTo>
                  <a:pt x="2584471" y="68641"/>
                </a:lnTo>
                <a:lnTo>
                  <a:pt x="2459974" y="48327"/>
                </a:lnTo>
                <a:lnTo>
                  <a:pt x="2330420" y="31351"/>
                </a:lnTo>
                <a:lnTo>
                  <a:pt x="2196266" y="17872"/>
                </a:lnTo>
                <a:lnTo>
                  <a:pt x="2057968" y="8049"/>
                </a:lnTo>
                <a:lnTo>
                  <a:pt x="1915981" y="2038"/>
                </a:lnTo>
                <a:lnTo>
                  <a:pt x="1770761" y="0"/>
                </a:lnTo>
                <a:close/>
              </a:path>
            </a:pathLst>
          </a:custGeom>
          <a:solidFill>
            <a:srgbClr val="BBC3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71771" y="4494276"/>
            <a:ext cx="816863" cy="541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75457" y="4916436"/>
            <a:ext cx="2808732" cy="472554"/>
          </a:xfrm>
          <a:custGeom>
            <a:avLst/>
            <a:gdLst/>
            <a:ahLst/>
            <a:cxnLst/>
            <a:rect l="l" t="t" r="r" b="b"/>
            <a:pathLst>
              <a:path w="2808732" h="472554">
                <a:moveTo>
                  <a:pt x="0" y="472554"/>
                </a:moveTo>
                <a:lnTo>
                  <a:pt x="2808732" y="472554"/>
                </a:lnTo>
                <a:lnTo>
                  <a:pt x="2808732" y="0"/>
                </a:lnTo>
                <a:lnTo>
                  <a:pt x="0" y="0"/>
                </a:lnTo>
                <a:lnTo>
                  <a:pt x="0" y="472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75457" y="4916436"/>
            <a:ext cx="2808732" cy="472554"/>
          </a:xfrm>
          <a:custGeom>
            <a:avLst/>
            <a:gdLst/>
            <a:ahLst/>
            <a:cxnLst/>
            <a:rect l="l" t="t" r="r" b="b"/>
            <a:pathLst>
              <a:path w="2808732" h="472554">
                <a:moveTo>
                  <a:pt x="0" y="472554"/>
                </a:moveTo>
                <a:lnTo>
                  <a:pt x="2808732" y="472554"/>
                </a:lnTo>
                <a:lnTo>
                  <a:pt x="2808732" y="0"/>
                </a:lnTo>
                <a:lnTo>
                  <a:pt x="0" y="0"/>
                </a:lnTo>
                <a:lnTo>
                  <a:pt x="0" y="472554"/>
                </a:lnTo>
                <a:close/>
              </a:path>
            </a:pathLst>
          </a:custGeom>
          <a:ln w="25400">
            <a:solidFill>
              <a:srgbClr val="ED7C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96055" y="4866132"/>
            <a:ext cx="2389631" cy="652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95544" y="4866132"/>
            <a:ext cx="475488" cy="6522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67125" y="4942585"/>
            <a:ext cx="202438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D</a:t>
            </a:r>
            <a:r>
              <a:rPr sz="2400" b="1" spc="-10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ir</a:t>
            </a:r>
            <a:r>
              <a:rPr sz="2400" b="1" spc="-20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ProQ</a:t>
            </a:r>
            <a:r>
              <a:rPr sz="2400" b="1" spc="2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Q5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46803" y="3192779"/>
            <a:ext cx="1322831" cy="13228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469129" y="3649853"/>
            <a:ext cx="680085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70">
              <a:lnSpc>
                <a:spcPts val="1450"/>
              </a:lnSpc>
            </a:pPr>
            <a:r>
              <a:rPr sz="1400" dirty="0" smtClean="0">
                <a:latin typeface="Arial"/>
                <a:cs typeface="Arial"/>
              </a:rPr>
              <a:t>Ser</a:t>
            </a:r>
            <a:r>
              <a:rPr sz="1400" spc="-20" dirty="0" smtClean="0">
                <a:latin typeface="Arial"/>
                <a:cs typeface="Arial"/>
              </a:rPr>
              <a:t>v</a:t>
            </a:r>
            <a:r>
              <a:rPr sz="1400" spc="0" dirty="0" smtClean="0">
                <a:latin typeface="Arial"/>
                <a:cs typeface="Arial"/>
              </a:rPr>
              <a:t>ice- Konzept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62884" y="2266188"/>
            <a:ext cx="1322832" cy="13228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55603" y="2556746"/>
            <a:ext cx="966977" cy="7942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35255">
              <a:lnSpc>
                <a:spcPts val="1450"/>
              </a:lnSpc>
            </a:pPr>
            <a:r>
              <a:rPr lang="ru-RU" sz="1400" spc="-10" dirty="0" smtClean="0">
                <a:latin typeface="Arial"/>
                <a:cs typeface="Arial"/>
              </a:rPr>
              <a:t>Доильная карусель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26279" y="1967483"/>
            <a:ext cx="1322831" cy="13228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689274" y="2380759"/>
            <a:ext cx="1175901" cy="6494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7165" marR="12700" indent="-165100">
              <a:lnSpc>
                <a:spcPts val="1450"/>
              </a:lnSpc>
            </a:pPr>
            <a:r>
              <a:rPr lang="ru-RU" sz="1400" spc="-10" dirty="0" smtClean="0">
                <a:latin typeface="Arial"/>
                <a:cs typeface="Arial"/>
              </a:rPr>
              <a:t>Модуль доильного места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58256" y="2034509"/>
            <a:ext cx="3843295" cy="2486910"/>
          </a:xfrm>
          <a:custGeom>
            <a:avLst/>
            <a:gdLst/>
            <a:ahLst/>
            <a:cxnLst/>
            <a:rect l="l" t="t" r="r" b="b"/>
            <a:pathLst>
              <a:path w="3843295" h="2486910">
                <a:moveTo>
                  <a:pt x="1966294" y="0"/>
                </a:moveTo>
                <a:lnTo>
                  <a:pt x="1811074" y="931"/>
                </a:lnTo>
                <a:lnTo>
                  <a:pt x="1654105" y="5999"/>
                </a:lnTo>
                <a:lnTo>
                  <a:pt x="1498908" y="15131"/>
                </a:lnTo>
                <a:lnTo>
                  <a:pt x="1348913" y="28081"/>
                </a:lnTo>
                <a:lnTo>
                  <a:pt x="1204542" y="44669"/>
                </a:lnTo>
                <a:lnTo>
                  <a:pt x="1066215" y="64713"/>
                </a:lnTo>
                <a:lnTo>
                  <a:pt x="934354" y="88033"/>
                </a:lnTo>
                <a:lnTo>
                  <a:pt x="809378" y="114449"/>
                </a:lnTo>
                <a:lnTo>
                  <a:pt x="691710" y="143780"/>
                </a:lnTo>
                <a:lnTo>
                  <a:pt x="581769" y="175846"/>
                </a:lnTo>
                <a:lnTo>
                  <a:pt x="479978" y="210465"/>
                </a:lnTo>
                <a:lnTo>
                  <a:pt x="386756" y="247458"/>
                </a:lnTo>
                <a:lnTo>
                  <a:pt x="302524" y="286643"/>
                </a:lnTo>
                <a:lnTo>
                  <a:pt x="227586" y="327919"/>
                </a:lnTo>
                <a:lnTo>
                  <a:pt x="162717" y="370869"/>
                </a:lnTo>
                <a:lnTo>
                  <a:pt x="107983" y="415549"/>
                </a:lnTo>
                <a:lnTo>
                  <a:pt x="63924" y="461699"/>
                </a:lnTo>
                <a:lnTo>
                  <a:pt x="30959" y="509139"/>
                </a:lnTo>
                <a:lnTo>
                  <a:pt x="9511" y="557687"/>
                </a:lnTo>
                <a:lnTo>
                  <a:pt x="0" y="607165"/>
                </a:lnTo>
                <a:lnTo>
                  <a:pt x="2846" y="657390"/>
                </a:lnTo>
                <a:lnTo>
                  <a:pt x="18472" y="708182"/>
                </a:lnTo>
                <a:lnTo>
                  <a:pt x="1445825" y="2353086"/>
                </a:lnTo>
                <a:lnTo>
                  <a:pt x="1451317" y="2363278"/>
                </a:lnTo>
                <a:lnTo>
                  <a:pt x="1479429" y="2392306"/>
                </a:lnTo>
                <a:lnTo>
                  <a:pt x="1523554" y="2418546"/>
                </a:lnTo>
                <a:lnTo>
                  <a:pt x="1560953" y="2434195"/>
                </a:lnTo>
                <a:lnTo>
                  <a:pt x="1604098" y="2448160"/>
                </a:lnTo>
                <a:lnTo>
                  <a:pt x="1652439" y="2460266"/>
                </a:lnTo>
                <a:lnTo>
                  <a:pt x="1705428" y="2470333"/>
                </a:lnTo>
                <a:lnTo>
                  <a:pt x="1762517" y="2478185"/>
                </a:lnTo>
                <a:lnTo>
                  <a:pt x="1823157" y="2483644"/>
                </a:lnTo>
                <a:lnTo>
                  <a:pt x="1893880" y="2486682"/>
                </a:lnTo>
                <a:lnTo>
                  <a:pt x="1932686" y="2486910"/>
                </a:lnTo>
                <a:lnTo>
                  <a:pt x="1970915" y="2486137"/>
                </a:lnTo>
                <a:lnTo>
                  <a:pt x="2045086" y="2481727"/>
                </a:lnTo>
                <a:lnTo>
                  <a:pt x="2115275" y="2473727"/>
                </a:lnTo>
                <a:lnTo>
                  <a:pt x="2180366" y="2462409"/>
                </a:lnTo>
                <a:lnTo>
                  <a:pt x="2239241" y="2448047"/>
                </a:lnTo>
                <a:lnTo>
                  <a:pt x="2290783" y="2430915"/>
                </a:lnTo>
                <a:lnTo>
                  <a:pt x="2333876" y="2411286"/>
                </a:lnTo>
                <a:lnTo>
                  <a:pt x="2367402" y="2389434"/>
                </a:lnTo>
                <a:lnTo>
                  <a:pt x="2397309" y="2353086"/>
                </a:lnTo>
                <a:lnTo>
                  <a:pt x="3467310" y="1119027"/>
                </a:lnTo>
                <a:lnTo>
                  <a:pt x="1921567" y="1119027"/>
                </a:lnTo>
                <a:lnTo>
                  <a:pt x="1774158" y="1117379"/>
                </a:lnTo>
                <a:lnTo>
                  <a:pt x="1630029" y="1112519"/>
                </a:lnTo>
                <a:lnTo>
                  <a:pt x="1489643" y="1104575"/>
                </a:lnTo>
                <a:lnTo>
                  <a:pt x="1353463" y="1093676"/>
                </a:lnTo>
                <a:lnTo>
                  <a:pt x="1221951" y="1079949"/>
                </a:lnTo>
                <a:lnTo>
                  <a:pt x="1095571" y="1063522"/>
                </a:lnTo>
                <a:lnTo>
                  <a:pt x="974784" y="1044523"/>
                </a:lnTo>
                <a:lnTo>
                  <a:pt x="860054" y="1023080"/>
                </a:lnTo>
                <a:lnTo>
                  <a:pt x="751843" y="999321"/>
                </a:lnTo>
                <a:lnTo>
                  <a:pt x="650614" y="973374"/>
                </a:lnTo>
                <a:lnTo>
                  <a:pt x="556830" y="945367"/>
                </a:lnTo>
                <a:lnTo>
                  <a:pt x="470953" y="915427"/>
                </a:lnTo>
                <a:lnTo>
                  <a:pt x="393447" y="883683"/>
                </a:lnTo>
                <a:lnTo>
                  <a:pt x="324773" y="850262"/>
                </a:lnTo>
                <a:lnTo>
                  <a:pt x="265395" y="815293"/>
                </a:lnTo>
                <a:lnTo>
                  <a:pt x="215776" y="778903"/>
                </a:lnTo>
                <a:lnTo>
                  <a:pt x="176377" y="741220"/>
                </a:lnTo>
                <a:lnTo>
                  <a:pt x="147663" y="702373"/>
                </a:lnTo>
                <a:lnTo>
                  <a:pt x="130094" y="662489"/>
                </a:lnTo>
                <a:lnTo>
                  <a:pt x="124136" y="621695"/>
                </a:lnTo>
                <a:lnTo>
                  <a:pt x="130094" y="580901"/>
                </a:lnTo>
                <a:lnTo>
                  <a:pt x="147663" y="541014"/>
                </a:lnTo>
                <a:lnTo>
                  <a:pt x="176377" y="502162"/>
                </a:lnTo>
                <a:lnTo>
                  <a:pt x="215776" y="464474"/>
                </a:lnTo>
                <a:lnTo>
                  <a:pt x="265395" y="428078"/>
                </a:lnTo>
                <a:lnTo>
                  <a:pt x="324773" y="393101"/>
                </a:lnTo>
                <a:lnTo>
                  <a:pt x="393447" y="359672"/>
                </a:lnTo>
                <a:lnTo>
                  <a:pt x="470953" y="327919"/>
                </a:lnTo>
                <a:lnTo>
                  <a:pt x="556830" y="297970"/>
                </a:lnTo>
                <a:lnTo>
                  <a:pt x="650614" y="269953"/>
                </a:lnTo>
                <a:lnTo>
                  <a:pt x="751843" y="243996"/>
                </a:lnTo>
                <a:lnTo>
                  <a:pt x="860054" y="220228"/>
                </a:lnTo>
                <a:lnTo>
                  <a:pt x="974784" y="198776"/>
                </a:lnTo>
                <a:lnTo>
                  <a:pt x="1095571" y="179769"/>
                </a:lnTo>
                <a:lnTo>
                  <a:pt x="1221951" y="163334"/>
                </a:lnTo>
                <a:lnTo>
                  <a:pt x="1353463" y="149601"/>
                </a:lnTo>
                <a:lnTo>
                  <a:pt x="1489643" y="138696"/>
                </a:lnTo>
                <a:lnTo>
                  <a:pt x="1630029" y="130748"/>
                </a:lnTo>
                <a:lnTo>
                  <a:pt x="1774158" y="125886"/>
                </a:lnTo>
                <a:lnTo>
                  <a:pt x="1921567" y="124236"/>
                </a:lnTo>
                <a:lnTo>
                  <a:pt x="3074266" y="124236"/>
                </a:lnTo>
                <a:lnTo>
                  <a:pt x="2956953" y="97843"/>
                </a:lnTo>
                <a:lnTo>
                  <a:pt x="2829612" y="73638"/>
                </a:lnTo>
                <a:lnTo>
                  <a:pt x="2696614" y="52615"/>
                </a:lnTo>
                <a:lnTo>
                  <a:pt x="2558516" y="34910"/>
                </a:lnTo>
                <a:lnTo>
                  <a:pt x="2415876" y="20660"/>
                </a:lnTo>
                <a:lnTo>
                  <a:pt x="2269254" y="10000"/>
                </a:lnTo>
                <a:lnTo>
                  <a:pt x="2119207" y="3068"/>
                </a:lnTo>
                <a:lnTo>
                  <a:pt x="1966294" y="0"/>
                </a:lnTo>
                <a:close/>
              </a:path>
              <a:path w="3843295" h="2486910">
                <a:moveTo>
                  <a:pt x="3074266" y="124236"/>
                </a:moveTo>
                <a:lnTo>
                  <a:pt x="1921567" y="124236"/>
                </a:lnTo>
                <a:lnTo>
                  <a:pt x="2068975" y="125886"/>
                </a:lnTo>
                <a:lnTo>
                  <a:pt x="2213101" y="130748"/>
                </a:lnTo>
                <a:lnTo>
                  <a:pt x="2353482" y="138696"/>
                </a:lnTo>
                <a:lnTo>
                  <a:pt x="2489657" y="149601"/>
                </a:lnTo>
                <a:lnTo>
                  <a:pt x="2621162" y="163334"/>
                </a:lnTo>
                <a:lnTo>
                  <a:pt x="2747535" y="179769"/>
                </a:lnTo>
                <a:lnTo>
                  <a:pt x="2868313" y="198776"/>
                </a:lnTo>
                <a:lnTo>
                  <a:pt x="2983035" y="220228"/>
                </a:lnTo>
                <a:lnTo>
                  <a:pt x="3091236" y="243996"/>
                </a:lnTo>
                <a:lnTo>
                  <a:pt x="3192456" y="269953"/>
                </a:lnTo>
                <a:lnTo>
                  <a:pt x="3286230" y="297970"/>
                </a:lnTo>
                <a:lnTo>
                  <a:pt x="3372098" y="327919"/>
                </a:lnTo>
                <a:lnTo>
                  <a:pt x="3449595" y="359672"/>
                </a:lnTo>
                <a:lnTo>
                  <a:pt x="3518260" y="393101"/>
                </a:lnTo>
                <a:lnTo>
                  <a:pt x="3577631" y="428078"/>
                </a:lnTo>
                <a:lnTo>
                  <a:pt x="3627244" y="464474"/>
                </a:lnTo>
                <a:lnTo>
                  <a:pt x="3666637" y="502162"/>
                </a:lnTo>
                <a:lnTo>
                  <a:pt x="3695347" y="541014"/>
                </a:lnTo>
                <a:lnTo>
                  <a:pt x="3712913" y="580901"/>
                </a:lnTo>
                <a:lnTo>
                  <a:pt x="3718871" y="621695"/>
                </a:lnTo>
                <a:lnTo>
                  <a:pt x="3712913" y="662489"/>
                </a:lnTo>
                <a:lnTo>
                  <a:pt x="3695347" y="702373"/>
                </a:lnTo>
                <a:lnTo>
                  <a:pt x="3666637" y="741220"/>
                </a:lnTo>
                <a:lnTo>
                  <a:pt x="3627244" y="778903"/>
                </a:lnTo>
                <a:lnTo>
                  <a:pt x="3577631" y="815293"/>
                </a:lnTo>
                <a:lnTo>
                  <a:pt x="3518260" y="850262"/>
                </a:lnTo>
                <a:lnTo>
                  <a:pt x="3449595" y="883683"/>
                </a:lnTo>
                <a:lnTo>
                  <a:pt x="3372098" y="915427"/>
                </a:lnTo>
                <a:lnTo>
                  <a:pt x="3286230" y="945367"/>
                </a:lnTo>
                <a:lnTo>
                  <a:pt x="3192456" y="973374"/>
                </a:lnTo>
                <a:lnTo>
                  <a:pt x="3091236" y="999321"/>
                </a:lnTo>
                <a:lnTo>
                  <a:pt x="2983035" y="1023080"/>
                </a:lnTo>
                <a:lnTo>
                  <a:pt x="2868313" y="1044523"/>
                </a:lnTo>
                <a:lnTo>
                  <a:pt x="2747535" y="1063522"/>
                </a:lnTo>
                <a:lnTo>
                  <a:pt x="2621162" y="1079949"/>
                </a:lnTo>
                <a:lnTo>
                  <a:pt x="2489657" y="1093676"/>
                </a:lnTo>
                <a:lnTo>
                  <a:pt x="2353482" y="1104575"/>
                </a:lnTo>
                <a:lnTo>
                  <a:pt x="2213101" y="1112519"/>
                </a:lnTo>
                <a:lnTo>
                  <a:pt x="2068975" y="1117379"/>
                </a:lnTo>
                <a:lnTo>
                  <a:pt x="1921567" y="1119027"/>
                </a:lnTo>
                <a:lnTo>
                  <a:pt x="3467310" y="1119027"/>
                </a:lnTo>
                <a:lnTo>
                  <a:pt x="3825516" y="705899"/>
                </a:lnTo>
                <a:lnTo>
                  <a:pt x="3837610" y="669372"/>
                </a:lnTo>
                <a:lnTo>
                  <a:pt x="3843295" y="620482"/>
                </a:lnTo>
                <a:lnTo>
                  <a:pt x="3842853" y="608251"/>
                </a:lnTo>
                <a:lnTo>
                  <a:pt x="3833623" y="559405"/>
                </a:lnTo>
                <a:lnTo>
                  <a:pt x="3796293" y="484880"/>
                </a:lnTo>
                <a:lnTo>
                  <a:pt x="3756250" y="436359"/>
                </a:lnTo>
                <a:lnTo>
                  <a:pt x="3704964" y="389657"/>
                </a:lnTo>
                <a:lnTo>
                  <a:pt x="3642994" y="344908"/>
                </a:lnTo>
                <a:lnTo>
                  <a:pt x="3570898" y="302251"/>
                </a:lnTo>
                <a:lnTo>
                  <a:pt x="3489234" y="261820"/>
                </a:lnTo>
                <a:lnTo>
                  <a:pt x="3398562" y="223752"/>
                </a:lnTo>
                <a:lnTo>
                  <a:pt x="3299439" y="188184"/>
                </a:lnTo>
                <a:lnTo>
                  <a:pt x="3192425" y="155253"/>
                </a:lnTo>
                <a:lnTo>
                  <a:pt x="3078076" y="125093"/>
                </a:lnTo>
                <a:lnTo>
                  <a:pt x="3074266" y="1242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58256" y="2034509"/>
            <a:ext cx="3843295" cy="2486910"/>
          </a:xfrm>
          <a:custGeom>
            <a:avLst/>
            <a:gdLst/>
            <a:ahLst/>
            <a:cxnLst/>
            <a:rect l="l" t="t" r="r" b="b"/>
            <a:pathLst>
              <a:path w="3843295" h="2486910">
                <a:moveTo>
                  <a:pt x="18472" y="708182"/>
                </a:moveTo>
                <a:lnTo>
                  <a:pt x="2846" y="657390"/>
                </a:lnTo>
                <a:lnTo>
                  <a:pt x="0" y="607165"/>
                </a:lnTo>
                <a:lnTo>
                  <a:pt x="9511" y="557687"/>
                </a:lnTo>
                <a:lnTo>
                  <a:pt x="30959" y="509139"/>
                </a:lnTo>
                <a:lnTo>
                  <a:pt x="63924" y="461699"/>
                </a:lnTo>
                <a:lnTo>
                  <a:pt x="107983" y="415549"/>
                </a:lnTo>
                <a:lnTo>
                  <a:pt x="162717" y="370869"/>
                </a:lnTo>
                <a:lnTo>
                  <a:pt x="227705" y="327841"/>
                </a:lnTo>
                <a:lnTo>
                  <a:pt x="302524" y="286643"/>
                </a:lnTo>
                <a:lnTo>
                  <a:pt x="386756" y="247458"/>
                </a:lnTo>
                <a:lnTo>
                  <a:pt x="479978" y="210465"/>
                </a:lnTo>
                <a:lnTo>
                  <a:pt x="581769" y="175846"/>
                </a:lnTo>
                <a:lnTo>
                  <a:pt x="691710" y="143780"/>
                </a:lnTo>
                <a:lnTo>
                  <a:pt x="809378" y="114449"/>
                </a:lnTo>
                <a:lnTo>
                  <a:pt x="934354" y="88033"/>
                </a:lnTo>
                <a:lnTo>
                  <a:pt x="1066215" y="64713"/>
                </a:lnTo>
                <a:lnTo>
                  <a:pt x="1204542" y="44669"/>
                </a:lnTo>
                <a:lnTo>
                  <a:pt x="1348913" y="28081"/>
                </a:lnTo>
                <a:lnTo>
                  <a:pt x="1498908" y="15131"/>
                </a:lnTo>
                <a:lnTo>
                  <a:pt x="1654105" y="5999"/>
                </a:lnTo>
                <a:lnTo>
                  <a:pt x="1811074" y="931"/>
                </a:lnTo>
                <a:lnTo>
                  <a:pt x="1966294" y="0"/>
                </a:lnTo>
                <a:lnTo>
                  <a:pt x="2119207" y="3068"/>
                </a:lnTo>
                <a:lnTo>
                  <a:pt x="2269254" y="10000"/>
                </a:lnTo>
                <a:lnTo>
                  <a:pt x="2415876" y="20660"/>
                </a:lnTo>
                <a:lnTo>
                  <a:pt x="2558516" y="34910"/>
                </a:lnTo>
                <a:lnTo>
                  <a:pt x="2696614" y="52615"/>
                </a:lnTo>
                <a:lnTo>
                  <a:pt x="2829612" y="73638"/>
                </a:lnTo>
                <a:lnTo>
                  <a:pt x="2956953" y="97843"/>
                </a:lnTo>
                <a:lnTo>
                  <a:pt x="3078076" y="125093"/>
                </a:lnTo>
                <a:lnTo>
                  <a:pt x="3192425" y="155253"/>
                </a:lnTo>
                <a:lnTo>
                  <a:pt x="3299439" y="188184"/>
                </a:lnTo>
                <a:lnTo>
                  <a:pt x="3398562" y="223752"/>
                </a:lnTo>
                <a:lnTo>
                  <a:pt x="3489234" y="261820"/>
                </a:lnTo>
                <a:lnTo>
                  <a:pt x="3570898" y="302251"/>
                </a:lnTo>
                <a:lnTo>
                  <a:pt x="3642994" y="344908"/>
                </a:lnTo>
                <a:lnTo>
                  <a:pt x="3704964" y="389657"/>
                </a:lnTo>
                <a:lnTo>
                  <a:pt x="3756250" y="436359"/>
                </a:lnTo>
                <a:lnTo>
                  <a:pt x="3796293" y="484880"/>
                </a:lnTo>
                <a:lnTo>
                  <a:pt x="3824535" y="535081"/>
                </a:lnTo>
                <a:lnTo>
                  <a:pt x="3837049" y="571597"/>
                </a:lnTo>
                <a:lnTo>
                  <a:pt x="3843295" y="620482"/>
                </a:lnTo>
                <a:lnTo>
                  <a:pt x="3842993" y="632713"/>
                </a:lnTo>
                <a:lnTo>
                  <a:pt x="3834325" y="681567"/>
                </a:lnTo>
                <a:lnTo>
                  <a:pt x="2397309" y="2353086"/>
                </a:lnTo>
                <a:lnTo>
                  <a:pt x="2390243" y="2365633"/>
                </a:lnTo>
                <a:lnTo>
                  <a:pt x="2351904" y="2400621"/>
                </a:lnTo>
                <a:lnTo>
                  <a:pt x="2313456" y="2421395"/>
                </a:lnTo>
                <a:lnTo>
                  <a:pt x="2265999" y="2439810"/>
                </a:lnTo>
                <a:lnTo>
                  <a:pt x="2210650" y="2455591"/>
                </a:lnTo>
                <a:lnTo>
                  <a:pt x="2148528" y="2468465"/>
                </a:lnTo>
                <a:lnTo>
                  <a:pt x="2080748" y="2478159"/>
                </a:lnTo>
                <a:lnTo>
                  <a:pt x="2008428" y="2484398"/>
                </a:lnTo>
                <a:lnTo>
                  <a:pt x="1932686" y="2486910"/>
                </a:lnTo>
                <a:lnTo>
                  <a:pt x="1893880" y="2486682"/>
                </a:lnTo>
                <a:lnTo>
                  <a:pt x="1854638" y="2485420"/>
                </a:lnTo>
                <a:lnTo>
                  <a:pt x="1792428" y="2481225"/>
                </a:lnTo>
                <a:lnTo>
                  <a:pt x="1733495" y="2474547"/>
                </a:lnTo>
                <a:lnTo>
                  <a:pt x="1678387" y="2465565"/>
                </a:lnTo>
                <a:lnTo>
                  <a:pt x="1627653" y="2454457"/>
                </a:lnTo>
                <a:lnTo>
                  <a:pt x="1581842" y="2441399"/>
                </a:lnTo>
                <a:lnTo>
                  <a:pt x="1541501" y="2426569"/>
                </a:lnTo>
                <a:lnTo>
                  <a:pt x="1492449" y="2401392"/>
                </a:lnTo>
                <a:lnTo>
                  <a:pt x="1458794" y="2373227"/>
                </a:lnTo>
                <a:lnTo>
                  <a:pt x="1445825" y="2353086"/>
                </a:lnTo>
                <a:lnTo>
                  <a:pt x="18472" y="708182"/>
                </a:lnTo>
                <a:close/>
              </a:path>
            </a:pathLst>
          </a:custGeom>
          <a:ln w="9525">
            <a:solidFill>
              <a:srgbClr val="0055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82392" y="2158745"/>
            <a:ext cx="3594734" cy="994790"/>
          </a:xfrm>
          <a:custGeom>
            <a:avLst/>
            <a:gdLst/>
            <a:ahLst/>
            <a:cxnLst/>
            <a:rect l="l" t="t" r="r" b="b"/>
            <a:pathLst>
              <a:path w="3594734" h="994790">
                <a:moveTo>
                  <a:pt x="0" y="497458"/>
                </a:moveTo>
                <a:lnTo>
                  <a:pt x="5958" y="538252"/>
                </a:lnTo>
                <a:lnTo>
                  <a:pt x="23527" y="578136"/>
                </a:lnTo>
                <a:lnTo>
                  <a:pt x="52241" y="616984"/>
                </a:lnTo>
                <a:lnTo>
                  <a:pt x="91640" y="654666"/>
                </a:lnTo>
                <a:lnTo>
                  <a:pt x="141259" y="691056"/>
                </a:lnTo>
                <a:lnTo>
                  <a:pt x="200637" y="726025"/>
                </a:lnTo>
                <a:lnTo>
                  <a:pt x="269311" y="759446"/>
                </a:lnTo>
                <a:lnTo>
                  <a:pt x="346817" y="791190"/>
                </a:lnTo>
                <a:lnTo>
                  <a:pt x="432694" y="821130"/>
                </a:lnTo>
                <a:lnTo>
                  <a:pt x="526478" y="849137"/>
                </a:lnTo>
                <a:lnTo>
                  <a:pt x="627707" y="875085"/>
                </a:lnTo>
                <a:lnTo>
                  <a:pt x="735918" y="898844"/>
                </a:lnTo>
                <a:lnTo>
                  <a:pt x="850648" y="920286"/>
                </a:lnTo>
                <a:lnTo>
                  <a:pt x="971435" y="939285"/>
                </a:lnTo>
                <a:lnTo>
                  <a:pt x="1097815" y="955712"/>
                </a:lnTo>
                <a:lnTo>
                  <a:pt x="1229327" y="969439"/>
                </a:lnTo>
                <a:lnTo>
                  <a:pt x="1365507" y="980339"/>
                </a:lnTo>
                <a:lnTo>
                  <a:pt x="1505893" y="988282"/>
                </a:lnTo>
                <a:lnTo>
                  <a:pt x="1650022" y="993142"/>
                </a:lnTo>
                <a:lnTo>
                  <a:pt x="1797431" y="994790"/>
                </a:lnTo>
                <a:lnTo>
                  <a:pt x="1944839" y="993142"/>
                </a:lnTo>
                <a:lnTo>
                  <a:pt x="2088965" y="988282"/>
                </a:lnTo>
                <a:lnTo>
                  <a:pt x="2229346" y="980339"/>
                </a:lnTo>
                <a:lnTo>
                  <a:pt x="2365521" y="969439"/>
                </a:lnTo>
                <a:lnTo>
                  <a:pt x="2497026" y="955712"/>
                </a:lnTo>
                <a:lnTo>
                  <a:pt x="2623399" y="939285"/>
                </a:lnTo>
                <a:lnTo>
                  <a:pt x="2744177" y="920286"/>
                </a:lnTo>
                <a:lnTo>
                  <a:pt x="2858899" y="898844"/>
                </a:lnTo>
                <a:lnTo>
                  <a:pt x="2967100" y="875085"/>
                </a:lnTo>
                <a:lnTo>
                  <a:pt x="3068319" y="849137"/>
                </a:lnTo>
                <a:lnTo>
                  <a:pt x="3162094" y="821130"/>
                </a:lnTo>
                <a:lnTo>
                  <a:pt x="3247962" y="791190"/>
                </a:lnTo>
                <a:lnTo>
                  <a:pt x="3325459" y="759446"/>
                </a:lnTo>
                <a:lnTo>
                  <a:pt x="3394124" y="726025"/>
                </a:lnTo>
                <a:lnTo>
                  <a:pt x="3453495" y="691056"/>
                </a:lnTo>
                <a:lnTo>
                  <a:pt x="3503108" y="654666"/>
                </a:lnTo>
                <a:lnTo>
                  <a:pt x="3542501" y="616984"/>
                </a:lnTo>
                <a:lnTo>
                  <a:pt x="3571211" y="578136"/>
                </a:lnTo>
                <a:lnTo>
                  <a:pt x="3588777" y="538252"/>
                </a:lnTo>
                <a:lnTo>
                  <a:pt x="3594734" y="497458"/>
                </a:lnTo>
                <a:lnTo>
                  <a:pt x="3588777" y="456664"/>
                </a:lnTo>
                <a:lnTo>
                  <a:pt x="3571211" y="416777"/>
                </a:lnTo>
                <a:lnTo>
                  <a:pt x="3542501" y="377926"/>
                </a:lnTo>
                <a:lnTo>
                  <a:pt x="3503108" y="340238"/>
                </a:lnTo>
                <a:lnTo>
                  <a:pt x="3453495" y="303841"/>
                </a:lnTo>
                <a:lnTo>
                  <a:pt x="3394124" y="268864"/>
                </a:lnTo>
                <a:lnTo>
                  <a:pt x="3325459" y="235435"/>
                </a:lnTo>
                <a:lnTo>
                  <a:pt x="3247962" y="203682"/>
                </a:lnTo>
                <a:lnTo>
                  <a:pt x="3162094" y="173733"/>
                </a:lnTo>
                <a:lnTo>
                  <a:pt x="3068319" y="145716"/>
                </a:lnTo>
                <a:lnTo>
                  <a:pt x="2967100" y="119759"/>
                </a:lnTo>
                <a:lnTo>
                  <a:pt x="2858899" y="95991"/>
                </a:lnTo>
                <a:lnTo>
                  <a:pt x="2744177" y="74539"/>
                </a:lnTo>
                <a:lnTo>
                  <a:pt x="2623399" y="55532"/>
                </a:lnTo>
                <a:lnTo>
                  <a:pt x="2497026" y="39098"/>
                </a:lnTo>
                <a:lnTo>
                  <a:pt x="2365521" y="25364"/>
                </a:lnTo>
                <a:lnTo>
                  <a:pt x="2229346" y="14459"/>
                </a:lnTo>
                <a:lnTo>
                  <a:pt x="2088965" y="6511"/>
                </a:lnTo>
                <a:lnTo>
                  <a:pt x="1944839" y="1649"/>
                </a:lnTo>
                <a:lnTo>
                  <a:pt x="1797431" y="0"/>
                </a:lnTo>
                <a:lnTo>
                  <a:pt x="1650022" y="1649"/>
                </a:lnTo>
                <a:lnTo>
                  <a:pt x="1505893" y="6511"/>
                </a:lnTo>
                <a:lnTo>
                  <a:pt x="1365507" y="14459"/>
                </a:lnTo>
                <a:lnTo>
                  <a:pt x="1229327" y="25364"/>
                </a:lnTo>
                <a:lnTo>
                  <a:pt x="1097815" y="39098"/>
                </a:lnTo>
                <a:lnTo>
                  <a:pt x="971435" y="55532"/>
                </a:lnTo>
                <a:lnTo>
                  <a:pt x="850648" y="74539"/>
                </a:lnTo>
                <a:lnTo>
                  <a:pt x="735918" y="95991"/>
                </a:lnTo>
                <a:lnTo>
                  <a:pt x="627707" y="119759"/>
                </a:lnTo>
                <a:lnTo>
                  <a:pt x="526478" y="145716"/>
                </a:lnTo>
                <a:lnTo>
                  <a:pt x="432694" y="173733"/>
                </a:lnTo>
                <a:lnTo>
                  <a:pt x="346817" y="203682"/>
                </a:lnTo>
                <a:lnTo>
                  <a:pt x="269311" y="235435"/>
                </a:lnTo>
                <a:lnTo>
                  <a:pt x="200637" y="268864"/>
                </a:lnTo>
                <a:lnTo>
                  <a:pt x="141259" y="303841"/>
                </a:lnTo>
                <a:lnTo>
                  <a:pt x="91640" y="340238"/>
                </a:lnTo>
                <a:lnTo>
                  <a:pt x="52241" y="377926"/>
                </a:lnTo>
                <a:lnTo>
                  <a:pt x="23527" y="416777"/>
                </a:lnTo>
                <a:lnTo>
                  <a:pt x="5958" y="456664"/>
                </a:lnTo>
                <a:lnTo>
                  <a:pt x="0" y="497458"/>
                </a:lnTo>
                <a:close/>
              </a:path>
            </a:pathLst>
          </a:custGeom>
          <a:ln w="9525">
            <a:solidFill>
              <a:srgbClr val="0055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63166" y="1117853"/>
            <a:ext cx="290449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latin typeface="Arial"/>
                <a:cs typeface="Arial"/>
              </a:rPr>
              <a:t>1.</a:t>
            </a:r>
            <a:r>
              <a:rPr sz="2000" b="1" spc="-20" dirty="0" smtClean="0">
                <a:latin typeface="Arial"/>
                <a:cs typeface="Arial"/>
              </a:rPr>
              <a:t> </a:t>
            </a:r>
            <a:r>
              <a:rPr lang="ru-RU" sz="2000" b="1" spc="-20" dirty="0" smtClean="0">
                <a:latin typeface="Arial"/>
                <a:cs typeface="Arial"/>
              </a:rPr>
              <a:t>Управление местом</a:t>
            </a:r>
            <a:r>
              <a:rPr sz="2000" b="1" spc="-4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(PC</a:t>
            </a:r>
            <a:r>
              <a:rPr sz="2000" b="1" spc="5" dirty="0" smtClean="0">
                <a:latin typeface="Arial"/>
                <a:cs typeface="Arial"/>
              </a:rPr>
              <a:t>U</a:t>
            </a:r>
            <a:r>
              <a:rPr sz="2000" b="1" spc="0" dirty="0" smtClean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795" y="4590008"/>
            <a:ext cx="7860665" cy="1842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3675" indent="-181610">
              <a:lnSpc>
                <a:spcPct val="100000"/>
              </a:lnSpc>
              <a:buClr>
                <a:srgbClr val="868686"/>
              </a:buClr>
              <a:buSzPct val="109375"/>
              <a:buFont typeface="Arial"/>
              <a:buChar char="•"/>
              <a:tabLst>
                <a:tab pos="193675" algn="l"/>
              </a:tabLst>
            </a:pPr>
            <a:r>
              <a:rPr lang="ru-RU" sz="1600" spc="-25" dirty="0" smtClean="0">
                <a:latin typeface="Arial"/>
                <a:cs typeface="Arial"/>
              </a:rPr>
              <a:t>Находится в верхней части модуля доильного места, защищен зеленым пластмассовым кожухом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6"/>
              </a:spcBef>
              <a:buClr>
                <a:srgbClr val="868686"/>
              </a:buClr>
              <a:buFont typeface="Arial"/>
              <a:buChar char="•"/>
            </a:pPr>
            <a:endParaRPr sz="600" dirty="0"/>
          </a:p>
          <a:p>
            <a:pPr marL="193675" marR="12700" indent="-181610" algn="just">
              <a:lnSpc>
                <a:spcPct val="123200"/>
              </a:lnSpc>
              <a:buClr>
                <a:srgbClr val="868686"/>
              </a:buClr>
              <a:buSzPct val="109375"/>
              <a:buFont typeface="Arial"/>
              <a:buChar char="•"/>
              <a:tabLst>
                <a:tab pos="193675" algn="l"/>
              </a:tabLst>
            </a:pPr>
            <a:r>
              <a:rPr lang="ru-RU" sz="1600" spc="-10" dirty="0" smtClean="0">
                <a:latin typeface="Arial"/>
                <a:cs typeface="Arial"/>
              </a:rPr>
              <a:t>На каждом месте находится </a:t>
            </a:r>
            <a:r>
              <a:rPr sz="1600" spc="-15" dirty="0" smtClean="0">
                <a:latin typeface="Arial"/>
                <a:cs typeface="Arial"/>
              </a:rPr>
              <a:t>PC</a:t>
            </a:r>
            <a:r>
              <a:rPr sz="1600" spc="15" dirty="0" smtClean="0">
                <a:latin typeface="Arial"/>
                <a:cs typeface="Arial"/>
              </a:rPr>
              <a:t> </a:t>
            </a:r>
            <a:r>
              <a:rPr lang="ru-RU" sz="1600" spc="15" dirty="0" smtClean="0">
                <a:latin typeface="Arial"/>
                <a:cs typeface="Arial"/>
              </a:rPr>
              <a:t>с подключением в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Ethernet,</a:t>
            </a:r>
            <a:r>
              <a:rPr sz="1600" spc="15" dirty="0" smtClean="0">
                <a:latin typeface="Arial"/>
                <a:cs typeface="Arial"/>
              </a:rPr>
              <a:t> </a:t>
            </a:r>
            <a:r>
              <a:rPr lang="ru-RU" sz="1600" spc="15" dirty="0" smtClean="0">
                <a:latin typeface="Arial"/>
                <a:cs typeface="Arial"/>
              </a:rPr>
              <a:t>цифровыми и аналоговыми разъемами</a:t>
            </a:r>
            <a:r>
              <a:rPr sz="1600" spc="-10" dirty="0" smtClean="0">
                <a:latin typeface="Arial"/>
                <a:cs typeface="Arial"/>
              </a:rPr>
              <a:t>,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CA</a:t>
            </a:r>
            <a:r>
              <a:rPr sz="1600" spc="-5" dirty="0" smtClean="0">
                <a:latin typeface="Arial"/>
                <a:cs typeface="Arial"/>
              </a:rPr>
              <a:t>N</a:t>
            </a:r>
            <a:r>
              <a:rPr sz="1600" spc="-15" dirty="0" smtClean="0">
                <a:latin typeface="Arial"/>
                <a:cs typeface="Arial"/>
              </a:rPr>
              <a:t>-</a:t>
            </a:r>
            <a:r>
              <a:rPr sz="1600" spc="-10" dirty="0" smtClean="0">
                <a:latin typeface="Arial"/>
                <a:cs typeface="Arial"/>
              </a:rPr>
              <a:t>Bus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(Cont</a:t>
            </a:r>
            <a:r>
              <a:rPr sz="1600" spc="-20" dirty="0" smtClean="0">
                <a:latin typeface="Arial"/>
                <a:cs typeface="Arial"/>
              </a:rPr>
              <a:t>r</a:t>
            </a:r>
            <a:r>
              <a:rPr sz="1600" spc="-10" dirty="0" smtClean="0">
                <a:latin typeface="Arial"/>
                <a:cs typeface="Arial"/>
              </a:rPr>
              <a:t>oller</a:t>
            </a:r>
            <a:r>
              <a:rPr sz="1600" spc="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Area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Net</a:t>
            </a:r>
            <a:r>
              <a:rPr sz="1600" spc="-25" dirty="0" smtClean="0">
                <a:latin typeface="Arial"/>
                <a:cs typeface="Arial"/>
              </a:rPr>
              <a:t>w</a:t>
            </a:r>
            <a:r>
              <a:rPr sz="1600" spc="-10" dirty="0" smtClean="0">
                <a:latin typeface="Arial"/>
                <a:cs typeface="Arial"/>
              </a:rPr>
              <a:t>ork)</a:t>
            </a:r>
            <a:r>
              <a:rPr sz="1600" spc="30" dirty="0" smtClean="0">
                <a:latin typeface="Arial"/>
                <a:cs typeface="Arial"/>
              </a:rPr>
              <a:t> </a:t>
            </a:r>
            <a:r>
              <a:rPr lang="ru-RU" sz="1600" spc="30" dirty="0" smtClean="0">
                <a:latin typeface="Arial"/>
                <a:cs typeface="Arial"/>
              </a:rPr>
              <a:t>и слотом для </a:t>
            </a:r>
            <a:r>
              <a:rPr sz="1600" spc="-15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D</a:t>
            </a:r>
            <a:r>
              <a:rPr sz="1600" spc="-15" dirty="0" smtClean="0">
                <a:latin typeface="Arial"/>
                <a:cs typeface="Arial"/>
              </a:rPr>
              <a:t>-</a:t>
            </a:r>
            <a:r>
              <a:rPr lang="ru-RU" sz="1600" spc="-15" dirty="0" smtClean="0">
                <a:latin typeface="Arial"/>
                <a:cs typeface="Arial"/>
              </a:rPr>
              <a:t>карты</a:t>
            </a:r>
            <a:r>
              <a:rPr sz="1600" spc="-10" dirty="0" smtClean="0">
                <a:latin typeface="Arial"/>
                <a:cs typeface="Arial"/>
              </a:rPr>
              <a:t> </a:t>
            </a:r>
            <a:r>
              <a:rPr lang="ru-RU" sz="1600" spc="-10" dirty="0" smtClean="0">
                <a:latin typeface="Arial"/>
                <a:cs typeface="Arial"/>
              </a:rPr>
              <a:t>памяти </a:t>
            </a:r>
            <a:r>
              <a:rPr sz="1600" spc="-10" dirty="0" smtClean="0">
                <a:latin typeface="Arial"/>
                <a:cs typeface="Arial"/>
              </a:rPr>
              <a:t>(Secure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Digital Memory</a:t>
            </a:r>
            <a:r>
              <a:rPr sz="1600" spc="2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Card)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24"/>
              </a:spcBef>
              <a:buClr>
                <a:srgbClr val="868686"/>
              </a:buClr>
              <a:buFont typeface="Arial"/>
              <a:buChar char="•"/>
            </a:pPr>
            <a:endParaRPr sz="1100" dirty="0"/>
          </a:p>
          <a:p>
            <a:pPr marL="193675" indent="-181610">
              <a:lnSpc>
                <a:spcPct val="100000"/>
              </a:lnSpc>
              <a:buClr>
                <a:srgbClr val="868686"/>
              </a:buClr>
              <a:buSzPct val="109375"/>
              <a:buFont typeface="Arial"/>
              <a:buChar char="•"/>
              <a:tabLst>
                <a:tab pos="193675" algn="l"/>
              </a:tabLst>
            </a:pPr>
            <a:r>
              <a:rPr lang="ru-RU" sz="1600" spc="-10" dirty="0" smtClean="0">
                <a:latin typeface="Arial"/>
                <a:cs typeface="Arial"/>
              </a:rPr>
              <a:t>Операционная система </a:t>
            </a:r>
            <a:r>
              <a:rPr sz="1600" spc="-10" dirty="0" smtClean="0">
                <a:latin typeface="Arial"/>
                <a:cs typeface="Arial"/>
              </a:rPr>
              <a:t>Linu</a:t>
            </a:r>
            <a:r>
              <a:rPr sz="1600" spc="-15" dirty="0" smtClean="0">
                <a:latin typeface="Arial"/>
                <a:cs typeface="Arial"/>
              </a:rPr>
              <a:t>x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02332" y="1832062"/>
            <a:ext cx="5339317" cy="2690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9546" y="936002"/>
            <a:ext cx="826592" cy="864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9441" y="5013185"/>
            <a:ext cx="2688716" cy="1416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81802" y="4998897"/>
            <a:ext cx="2870580" cy="1445514"/>
          </a:xfrm>
          <a:custGeom>
            <a:avLst/>
            <a:gdLst/>
            <a:ahLst/>
            <a:cxnLst/>
            <a:rect l="l" t="t" r="r" b="b"/>
            <a:pathLst>
              <a:path w="2870580" h="1445514">
                <a:moveTo>
                  <a:pt x="0" y="1445513"/>
                </a:moveTo>
                <a:lnTo>
                  <a:pt x="2870580" y="1445513"/>
                </a:lnTo>
                <a:lnTo>
                  <a:pt x="2870580" y="0"/>
                </a:lnTo>
                <a:lnTo>
                  <a:pt x="0" y="0"/>
                </a:lnTo>
                <a:lnTo>
                  <a:pt x="0" y="1445513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1802" y="1453007"/>
            <a:ext cx="2966592" cy="40938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63166" y="1117853"/>
            <a:ext cx="201803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latin typeface="Arial"/>
                <a:cs typeface="Arial"/>
              </a:rPr>
              <a:t>2.</a:t>
            </a:r>
            <a:r>
              <a:rPr sz="2000" b="1" spc="-20" dirty="0" smtClean="0">
                <a:latin typeface="Arial"/>
                <a:cs typeface="Arial"/>
              </a:rPr>
              <a:t> </a:t>
            </a:r>
            <a:r>
              <a:rPr lang="ru-RU" sz="2000" b="1" dirty="0" smtClean="0">
                <a:latin typeface="Arial"/>
                <a:cs typeface="Arial"/>
              </a:rPr>
              <a:t>Модуль руки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6795" y="1898141"/>
            <a:ext cx="5677027" cy="3559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1950" spc="5" dirty="0" smtClean="0">
                <a:solidFill>
                  <a:srgbClr val="868686"/>
                </a:solidFill>
                <a:latin typeface="Arial"/>
                <a:cs typeface="Arial"/>
              </a:rPr>
              <a:t>1)	</a:t>
            </a:r>
            <a:r>
              <a:rPr lang="ru-RU" sz="1800" spc="5" dirty="0" smtClean="0">
                <a:latin typeface="Arial"/>
                <a:cs typeface="Arial"/>
              </a:rPr>
              <a:t>корпус с тарированным противовесом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5"/>
              </a:spcBef>
            </a:pPr>
            <a:endParaRPr sz="850" dirty="0"/>
          </a:p>
          <a:p>
            <a:pPr marL="12700">
              <a:lnSpc>
                <a:spcPct val="100000"/>
              </a:lnSpc>
            </a:pPr>
            <a:r>
              <a:rPr sz="1950" spc="5" dirty="0" smtClean="0">
                <a:solidFill>
                  <a:srgbClr val="868686"/>
                </a:solidFill>
                <a:latin typeface="Arial"/>
                <a:cs typeface="Arial"/>
              </a:rPr>
              <a:t>2)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2"/>
              </a:spcBef>
            </a:pPr>
            <a:endParaRPr sz="850" dirty="0" smtClean="0"/>
          </a:p>
          <a:p>
            <a:pPr marL="12700">
              <a:lnSpc>
                <a:spcPct val="100000"/>
              </a:lnSpc>
            </a:pPr>
            <a:r>
              <a:rPr sz="1950" spc="5" dirty="0" smtClean="0">
                <a:solidFill>
                  <a:srgbClr val="868686"/>
                </a:solidFill>
                <a:latin typeface="Arial"/>
                <a:cs typeface="Arial"/>
              </a:rPr>
              <a:t>3)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4"/>
              </a:spcBef>
            </a:pPr>
            <a:endParaRPr sz="850" dirty="0"/>
          </a:p>
          <a:p>
            <a:pPr marL="12700">
              <a:lnSpc>
                <a:spcPct val="100000"/>
              </a:lnSpc>
            </a:pPr>
            <a:r>
              <a:rPr sz="1950" spc="5" dirty="0" smtClean="0">
                <a:solidFill>
                  <a:srgbClr val="868686"/>
                </a:solidFill>
                <a:latin typeface="Arial"/>
                <a:cs typeface="Arial"/>
              </a:rPr>
              <a:t>4)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sz="850" dirty="0" smtClean="0"/>
          </a:p>
          <a:p>
            <a:pPr marL="12700">
              <a:lnSpc>
                <a:spcPct val="100000"/>
              </a:lnSpc>
            </a:pPr>
            <a:r>
              <a:rPr sz="1950" spc="5" dirty="0" smtClean="0">
                <a:solidFill>
                  <a:srgbClr val="868686"/>
                </a:solidFill>
                <a:latin typeface="Arial"/>
                <a:cs typeface="Arial"/>
              </a:rPr>
              <a:t>5</a:t>
            </a:r>
            <a:r>
              <a:rPr sz="1950" spc="5" dirty="0" smtClean="0">
                <a:solidFill>
                  <a:srgbClr val="868686"/>
                </a:solidFill>
                <a:latin typeface="Arial"/>
                <a:cs typeface="Arial"/>
              </a:rPr>
              <a:t>)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4"/>
              </a:spcBef>
            </a:pPr>
            <a:endParaRPr sz="850" dirty="0"/>
          </a:p>
          <a:p>
            <a:pPr marL="12700">
              <a:lnSpc>
                <a:spcPct val="100000"/>
              </a:lnSpc>
            </a:pPr>
            <a:r>
              <a:rPr sz="1950" spc="5" dirty="0" smtClean="0">
                <a:solidFill>
                  <a:srgbClr val="868686"/>
                </a:solidFill>
                <a:latin typeface="Arial"/>
                <a:cs typeface="Arial"/>
              </a:rPr>
              <a:t>6)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sz="850" dirty="0"/>
          </a:p>
          <a:p>
            <a:pPr marL="12700">
              <a:lnSpc>
                <a:spcPct val="100000"/>
              </a:lnSpc>
            </a:pPr>
            <a:r>
              <a:rPr sz="1950" spc="5" dirty="0" smtClean="0">
                <a:solidFill>
                  <a:srgbClr val="868686"/>
                </a:solidFill>
                <a:latin typeface="Arial"/>
                <a:cs typeface="Arial"/>
              </a:rPr>
              <a:t>7)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4"/>
              </a:spcBef>
            </a:pPr>
            <a:endParaRPr sz="850" dirty="0"/>
          </a:p>
          <a:p>
            <a:pPr marL="12700">
              <a:lnSpc>
                <a:spcPct val="100000"/>
              </a:lnSpc>
            </a:pPr>
            <a:r>
              <a:rPr sz="1950" spc="5" dirty="0" smtClean="0">
                <a:solidFill>
                  <a:srgbClr val="868686"/>
                </a:solidFill>
                <a:latin typeface="Arial"/>
                <a:cs typeface="Arial"/>
              </a:rPr>
              <a:t>8)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"/>
              </a:spcBef>
            </a:pPr>
            <a:endParaRPr sz="850" dirty="0"/>
          </a:p>
          <a:p>
            <a:pPr marL="12700">
              <a:lnSpc>
                <a:spcPct val="100000"/>
              </a:lnSpc>
            </a:pPr>
            <a:r>
              <a:rPr sz="1950" spc="5" dirty="0" smtClean="0">
                <a:solidFill>
                  <a:srgbClr val="868686"/>
                </a:solidFill>
                <a:latin typeface="Arial"/>
                <a:cs typeface="Arial"/>
              </a:rPr>
              <a:t>9)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3996" y="2192405"/>
            <a:ext cx="5957950" cy="12293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48100"/>
              </a:lnSpc>
            </a:pPr>
            <a:r>
              <a:rPr lang="ru-RU" sz="1800" dirty="0" err="1" smtClean="0">
                <a:latin typeface="Arial"/>
                <a:cs typeface="Arial"/>
              </a:rPr>
              <a:t>эл.мотор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sz="1800" spc="-10" dirty="0" smtClean="0">
                <a:latin typeface="Arial"/>
                <a:cs typeface="Arial"/>
              </a:rPr>
              <a:t>48</a:t>
            </a:r>
            <a:r>
              <a:rPr sz="1800" spc="0" dirty="0" smtClean="0">
                <a:latin typeface="Arial"/>
                <a:cs typeface="Arial"/>
              </a:rPr>
              <a:t>V) </a:t>
            </a:r>
            <a:r>
              <a:rPr lang="ru-RU" sz="1800" spc="0" dirty="0" smtClean="0">
                <a:latin typeface="Arial"/>
                <a:cs typeface="Arial"/>
              </a:rPr>
              <a:t>для передвижения по </a:t>
            </a:r>
            <a:r>
              <a:rPr lang="ru-RU" sz="1800" b="1" spc="-45" dirty="0" smtClean="0">
                <a:latin typeface="Arial"/>
                <a:cs typeface="Arial"/>
              </a:rPr>
              <a:t>вертикали</a:t>
            </a:r>
            <a:r>
              <a:rPr sz="1800" spc="0" dirty="0" smtClean="0">
                <a:latin typeface="Arial"/>
                <a:cs typeface="Arial"/>
              </a:rPr>
              <a:t> </a:t>
            </a:r>
            <a:endParaRPr lang="ru-RU" sz="1800" spc="0" dirty="0" smtClean="0">
              <a:latin typeface="Arial"/>
              <a:cs typeface="Arial"/>
            </a:endParaRPr>
          </a:p>
          <a:p>
            <a:pPr marL="12700" marR="12700">
              <a:lnSpc>
                <a:spcPct val="148100"/>
              </a:lnSpc>
            </a:pPr>
            <a:r>
              <a:rPr lang="ru-RU" dirty="0" err="1">
                <a:latin typeface="Arial"/>
                <a:cs typeface="Arial"/>
              </a:rPr>
              <a:t>э</a:t>
            </a:r>
            <a:r>
              <a:rPr lang="ru-RU" sz="1800" spc="0" dirty="0" err="1" smtClean="0">
                <a:latin typeface="Arial"/>
                <a:cs typeface="Arial"/>
              </a:rPr>
              <a:t>л.мотор</a:t>
            </a:r>
            <a:r>
              <a:rPr lang="ru-RU" sz="1800" spc="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sz="1800" spc="0" dirty="0" smtClean="0">
                <a:latin typeface="Arial"/>
                <a:cs typeface="Arial"/>
              </a:rPr>
              <a:t>4</a:t>
            </a:r>
            <a:r>
              <a:rPr sz="1800" spc="-10" dirty="0" smtClean="0">
                <a:latin typeface="Arial"/>
                <a:cs typeface="Arial"/>
              </a:rPr>
              <a:t>8</a:t>
            </a:r>
            <a:r>
              <a:rPr sz="1800" spc="0" dirty="0" smtClean="0">
                <a:latin typeface="Arial"/>
                <a:cs typeface="Arial"/>
              </a:rPr>
              <a:t>V) </a:t>
            </a:r>
            <a:r>
              <a:rPr lang="ru-RU" sz="1800" spc="0" dirty="0" smtClean="0">
                <a:latin typeface="Arial"/>
                <a:cs typeface="Arial"/>
              </a:rPr>
              <a:t>для </a:t>
            </a:r>
            <a:r>
              <a:rPr lang="ru-RU" sz="1800" spc="0" dirty="0" err="1" smtClean="0">
                <a:latin typeface="Arial"/>
                <a:cs typeface="Arial"/>
              </a:rPr>
              <a:t>передв.по</a:t>
            </a:r>
            <a:r>
              <a:rPr lang="ru-RU" sz="1800" spc="0" dirty="0" smtClean="0">
                <a:latin typeface="Arial"/>
                <a:cs typeface="Arial"/>
              </a:rPr>
              <a:t> </a:t>
            </a:r>
            <a:r>
              <a:rPr lang="ru-RU" sz="1800" b="1" spc="0" dirty="0" smtClean="0">
                <a:latin typeface="Arial"/>
                <a:cs typeface="Arial"/>
              </a:rPr>
              <a:t>горизонтали</a:t>
            </a:r>
          </a:p>
          <a:p>
            <a:pPr marL="12700" marR="12700">
              <a:lnSpc>
                <a:spcPct val="148100"/>
              </a:lnSpc>
            </a:pPr>
            <a:r>
              <a:rPr lang="ru-RU" sz="1800" spc="0" dirty="0" err="1" smtClean="0">
                <a:latin typeface="Arial"/>
                <a:cs typeface="Arial"/>
              </a:rPr>
              <a:t>эл.мотор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lang="ru-RU" sz="1800" spc="10" dirty="0" smtClean="0">
                <a:latin typeface="Arial"/>
                <a:cs typeface="Arial"/>
              </a:rPr>
              <a:t>для движения </a:t>
            </a:r>
            <a:r>
              <a:rPr lang="ru-RU" sz="1800" spc="10" dirty="0" err="1" smtClean="0">
                <a:latin typeface="Arial"/>
                <a:cs typeface="Arial"/>
              </a:rPr>
              <a:t>доильн.аппарата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3996" y="3543554"/>
            <a:ext cx="5311647" cy="1910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dirty="0">
                <a:latin typeface="Arial"/>
                <a:cs typeface="Arial"/>
              </a:rPr>
              <a:t>з</a:t>
            </a:r>
            <a:r>
              <a:rPr lang="ru-RU" sz="1800" dirty="0" smtClean="0">
                <a:latin typeface="Arial"/>
                <a:cs typeface="Arial"/>
              </a:rPr>
              <a:t>ащита ремня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34"/>
              </a:spcBef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lang="ru-RU" sz="1800" dirty="0" smtClean="0">
                <a:latin typeface="Arial"/>
                <a:cs typeface="Arial"/>
              </a:rPr>
              <a:t>Левая направляющая шина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43"/>
              </a:spcBef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lang="ru-RU" sz="1800" dirty="0" smtClean="0">
                <a:latin typeface="Arial"/>
                <a:cs typeface="Arial"/>
              </a:rPr>
              <a:t>Правая направляющая шина</a:t>
            </a:r>
            <a:endParaRPr sz="1800" dirty="0">
              <a:latin typeface="Arial"/>
              <a:cs typeface="Arial"/>
            </a:endParaRPr>
          </a:p>
          <a:p>
            <a:pPr marL="12700" marR="12700">
              <a:lnSpc>
                <a:spcPct val="147800"/>
              </a:lnSpc>
              <a:spcBef>
                <a:spcPts val="10"/>
              </a:spcBef>
            </a:pPr>
            <a:r>
              <a:rPr lang="ru-RU" sz="1800" dirty="0" smtClean="0">
                <a:latin typeface="Arial"/>
                <a:cs typeface="Arial"/>
              </a:rPr>
              <a:t>Стальная лента связанная с рукой робота</a:t>
            </a:r>
            <a:r>
              <a:rPr sz="1800" spc="0" dirty="0" smtClean="0">
                <a:latin typeface="Arial"/>
                <a:cs typeface="Arial"/>
              </a:rPr>
              <a:t> </a:t>
            </a:r>
            <a:endParaRPr lang="ru-RU" sz="1800" spc="0" dirty="0" smtClean="0">
              <a:latin typeface="Arial"/>
              <a:cs typeface="Arial"/>
            </a:endParaRPr>
          </a:p>
          <a:p>
            <a:pPr marL="12700" marR="12700">
              <a:lnSpc>
                <a:spcPct val="147800"/>
              </a:lnSpc>
              <a:spcBef>
                <a:spcPts val="10"/>
              </a:spcBef>
            </a:pPr>
            <a:r>
              <a:rPr lang="ru-RU" sz="1800" spc="0" dirty="0" smtClean="0">
                <a:latin typeface="Arial"/>
                <a:cs typeface="Arial"/>
              </a:rPr>
              <a:t>Рука робота (</a:t>
            </a:r>
            <a:r>
              <a:rPr sz="1800" spc="0" dirty="0" smtClean="0">
                <a:latin typeface="Arial"/>
                <a:cs typeface="Arial"/>
              </a:rPr>
              <a:t>"</a:t>
            </a:r>
            <a:r>
              <a:rPr lang="ru-RU" sz="1800" spc="0" dirty="0" smtClean="0">
                <a:latin typeface="Arial"/>
                <a:cs typeface="Arial"/>
              </a:rPr>
              <a:t>верхняя рука</a:t>
            </a:r>
            <a:r>
              <a:rPr sz="1800" spc="0" dirty="0" smtClean="0">
                <a:latin typeface="Arial"/>
                <a:cs typeface="Arial"/>
              </a:rPr>
              <a:t>")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6795" y="5556656"/>
            <a:ext cx="473100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spc="5" dirty="0" smtClean="0">
                <a:solidFill>
                  <a:srgbClr val="868686"/>
                </a:solidFill>
                <a:latin typeface="Arial"/>
                <a:cs typeface="Arial"/>
              </a:rPr>
              <a:t>10)</a:t>
            </a:r>
            <a:r>
              <a:rPr sz="1950" spc="190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</a:rPr>
              <a:t>Стержень </a:t>
            </a:r>
            <a:r>
              <a:rPr lang="ru-RU" dirty="0" err="1" smtClean="0">
                <a:latin typeface="Arial"/>
                <a:cs typeface="Arial"/>
              </a:rPr>
              <a:t>д.аппарата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("</a:t>
            </a:r>
            <a:r>
              <a:rPr lang="ru-RU" sz="1800" spc="0" dirty="0" smtClean="0">
                <a:latin typeface="Arial"/>
                <a:cs typeface="Arial"/>
              </a:rPr>
              <a:t>нижняя рука»</a:t>
            </a:r>
            <a:r>
              <a:rPr sz="1800" spc="0" dirty="0" smtClean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81344" y="5852159"/>
            <a:ext cx="382524" cy="309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82867" y="5850635"/>
            <a:ext cx="413004" cy="352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28969" y="5877280"/>
            <a:ext cx="287261" cy="2140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28969" y="5877280"/>
            <a:ext cx="287261" cy="214058"/>
          </a:xfrm>
          <a:custGeom>
            <a:avLst/>
            <a:gdLst/>
            <a:ahLst/>
            <a:cxnLst/>
            <a:rect l="l" t="t" r="r" b="b"/>
            <a:pathLst>
              <a:path w="287261" h="214058">
                <a:moveTo>
                  <a:pt x="0" y="214058"/>
                </a:moveTo>
                <a:lnTo>
                  <a:pt x="287261" y="214058"/>
                </a:lnTo>
                <a:lnTo>
                  <a:pt x="287261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290309" y="5905906"/>
            <a:ext cx="16573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 smtClean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252716" y="2253995"/>
            <a:ext cx="318516" cy="309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58811" y="2252472"/>
            <a:ext cx="342900" cy="3520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99959" y="2278824"/>
            <a:ext cx="224408" cy="2140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99959" y="2278824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365618" y="2306573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829043" y="5492496"/>
            <a:ext cx="318516" cy="309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35140" y="5490971"/>
            <a:ext cx="342900" cy="3520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76288" y="5517235"/>
            <a:ext cx="224408" cy="2140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76288" y="5517235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941946" y="5545632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16979" y="3564635"/>
            <a:ext cx="318516" cy="3093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21552" y="3563111"/>
            <a:ext cx="342900" cy="3520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63842" y="3589591"/>
            <a:ext cx="224409" cy="2140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63842" y="3589591"/>
            <a:ext cx="224409" cy="214058"/>
          </a:xfrm>
          <a:custGeom>
            <a:avLst/>
            <a:gdLst/>
            <a:ahLst/>
            <a:cxnLst/>
            <a:rect l="l" t="t" r="r" b="b"/>
            <a:pathLst>
              <a:path w="224409" h="214058">
                <a:moveTo>
                  <a:pt x="0" y="214058"/>
                </a:moveTo>
                <a:lnTo>
                  <a:pt x="224409" y="214058"/>
                </a:lnTo>
                <a:lnTo>
                  <a:pt x="224409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429502" y="3617467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469123" y="4773167"/>
            <a:ext cx="318516" cy="3078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73695" y="4770120"/>
            <a:ext cx="342900" cy="3520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15986" y="4797107"/>
            <a:ext cx="224408" cy="2140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15986" y="4797107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581645" y="4825365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260335" y="3622547"/>
            <a:ext cx="320040" cy="3093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66431" y="3619500"/>
            <a:ext cx="342900" cy="3520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08342" y="3646995"/>
            <a:ext cx="224408" cy="2140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08342" y="3646995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374128" y="3675126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829043" y="2468879"/>
            <a:ext cx="318516" cy="3078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35140" y="2465832"/>
            <a:ext cx="342900" cy="3520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76288" y="2492946"/>
            <a:ext cx="224408" cy="2140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76288" y="2492946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941946" y="2520822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757159" y="3191255"/>
            <a:ext cx="318516" cy="3078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61731" y="3188207"/>
            <a:ext cx="342900" cy="3520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04022" y="3214941"/>
            <a:ext cx="224408" cy="2140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04022" y="3214941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869681" y="3242817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757159" y="2612135"/>
            <a:ext cx="318516" cy="309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61731" y="2610611"/>
            <a:ext cx="342900" cy="3520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04022" y="2636964"/>
            <a:ext cx="224408" cy="2140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04022" y="2636964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869681" y="2664714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124443" y="2945892"/>
            <a:ext cx="320040" cy="309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130540" y="2942844"/>
            <a:ext cx="342900" cy="3520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172450" y="2970339"/>
            <a:ext cx="224408" cy="2140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172450" y="2970339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238235" y="2998089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39546" y="936002"/>
            <a:ext cx="826592" cy="8640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63166" y="1117853"/>
            <a:ext cx="3308859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latin typeface="Arial"/>
                <a:cs typeface="Arial"/>
              </a:rPr>
              <a:t>3.</a:t>
            </a:r>
            <a:r>
              <a:rPr sz="2000" b="1" spc="-20" dirty="0" smtClean="0">
                <a:latin typeface="Arial"/>
                <a:cs typeface="Arial"/>
              </a:rPr>
              <a:t> </a:t>
            </a:r>
            <a:r>
              <a:rPr lang="ru-RU" sz="2000" b="1" spc="-20" dirty="0" smtClean="0">
                <a:latin typeface="Arial"/>
                <a:cs typeface="Arial"/>
              </a:rPr>
              <a:t>Модуль </a:t>
            </a:r>
            <a:r>
              <a:rPr sz="2000" b="1" spc="0" dirty="0" smtClean="0">
                <a:latin typeface="Arial"/>
                <a:cs typeface="Arial"/>
              </a:rPr>
              <a:t>CI</a:t>
            </a:r>
            <a:r>
              <a:rPr sz="2000" b="1" spc="-5" dirty="0" smtClean="0">
                <a:latin typeface="Arial"/>
                <a:cs typeface="Arial"/>
              </a:rPr>
              <a:t>P</a:t>
            </a:r>
            <a:r>
              <a:rPr sz="2000" b="1" spc="0" dirty="0" smtClean="0">
                <a:latin typeface="Arial"/>
                <a:cs typeface="Arial"/>
              </a:rPr>
              <a:t>-</a:t>
            </a:r>
            <a:r>
              <a:rPr lang="ru-RU" sz="2000" b="1" spc="0" dirty="0" smtClean="0">
                <a:latin typeface="Arial"/>
                <a:cs typeface="Arial"/>
              </a:rPr>
              <a:t>промывки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795" y="4851019"/>
            <a:ext cx="7175500" cy="1120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3675" indent="-18161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193675" algn="l"/>
              </a:tabLst>
            </a:pPr>
            <a:r>
              <a:rPr sz="1800" spc="0" dirty="0" smtClean="0">
                <a:latin typeface="Arial"/>
                <a:cs typeface="Arial"/>
              </a:rPr>
              <a:t>CI</a:t>
            </a:r>
            <a:r>
              <a:rPr sz="1800" spc="-5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-</a:t>
            </a:r>
            <a:r>
              <a:rPr lang="ru-RU" sz="1800" spc="0" dirty="0" smtClean="0">
                <a:latin typeface="Arial"/>
                <a:cs typeface="Arial"/>
              </a:rPr>
              <a:t>промывка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ce)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lang="ru-RU" sz="1800" spc="5" dirty="0" smtClean="0">
                <a:latin typeface="Arial"/>
                <a:cs typeface="Arial"/>
              </a:rPr>
              <a:t>водой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lang="ru-RU" sz="1800" spc="5" dirty="0" smtClean="0">
                <a:latin typeface="Arial"/>
                <a:cs typeface="Arial"/>
              </a:rPr>
              <a:t>сжатым воздухом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lang="ru-RU" sz="1800" spc="5" dirty="0" err="1" smtClean="0">
                <a:latin typeface="Arial"/>
                <a:cs typeface="Arial"/>
              </a:rPr>
              <a:t>перуксусной</a:t>
            </a:r>
            <a:r>
              <a:rPr lang="ru-RU" sz="1800" spc="5" dirty="0" smtClean="0">
                <a:latin typeface="Arial"/>
                <a:cs typeface="Arial"/>
              </a:rPr>
              <a:t> кислотой</a:t>
            </a:r>
            <a:endParaRPr sz="850" dirty="0"/>
          </a:p>
          <a:p>
            <a:pPr marL="193675" indent="-18161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193675" algn="l"/>
              </a:tabLst>
            </a:pPr>
            <a:r>
              <a:rPr lang="ru-RU" sz="1800" spc="0" dirty="0" smtClean="0">
                <a:latin typeface="Arial"/>
                <a:cs typeface="Arial"/>
              </a:rPr>
              <a:t>Парковочная позиция доильного аппарата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"/>
              </a:spcBef>
              <a:buClr>
                <a:srgbClr val="868686"/>
              </a:buClr>
              <a:buFont typeface="Arial"/>
              <a:buChar char="•"/>
            </a:pPr>
            <a:endParaRPr sz="850" dirty="0"/>
          </a:p>
          <a:p>
            <a:pPr marL="193675" indent="-18161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Char char="•"/>
              <a:tabLst>
                <a:tab pos="193675" algn="l"/>
              </a:tabLst>
            </a:pPr>
            <a:r>
              <a:rPr lang="ru-RU" sz="1800" spc="0" dirty="0" smtClean="0">
                <a:latin typeface="Arial"/>
                <a:cs typeface="Arial"/>
              </a:rPr>
              <a:t>Дюзы для промывки доильного аппарата снаружи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9546" y="1916938"/>
            <a:ext cx="4151249" cy="2842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2025" y="2038985"/>
            <a:ext cx="2983839" cy="2829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546" y="936002"/>
            <a:ext cx="826592" cy="8640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29428" y="1558340"/>
            <a:ext cx="2900172" cy="4673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6795" y="1898141"/>
            <a:ext cx="3622166" cy="2340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indent="-45720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AutoNum type="arabicParenR"/>
              <a:tabLst>
                <a:tab pos="469265" algn="l"/>
              </a:tabLst>
            </a:pPr>
            <a:r>
              <a:rPr lang="ru-RU" sz="1800" dirty="0" smtClean="0">
                <a:latin typeface="Arial"/>
                <a:cs typeface="Arial"/>
              </a:rPr>
              <a:t>Управление 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5"/>
              </a:spcBef>
              <a:buClr>
                <a:srgbClr val="868686"/>
              </a:buClr>
              <a:buFont typeface="Arial"/>
              <a:buAutoNum type="arabicParenR"/>
            </a:pPr>
            <a:endParaRPr sz="850" dirty="0"/>
          </a:p>
          <a:p>
            <a:pPr marL="469900" indent="-45720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AutoNum type="arabicParenR"/>
              <a:tabLst>
                <a:tab pos="469265" algn="l"/>
              </a:tabLst>
            </a:pPr>
            <a:r>
              <a:rPr lang="ru-RU" sz="1800" dirty="0" smtClean="0">
                <a:latin typeface="Arial"/>
                <a:cs typeface="Arial"/>
              </a:rPr>
              <a:t>пульсатор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lang="ru-RU" sz="1800" spc="0" dirty="0" smtClean="0">
                <a:latin typeface="Arial"/>
                <a:cs typeface="Arial"/>
              </a:rPr>
              <a:t>на </a:t>
            </a:r>
            <a:r>
              <a:rPr lang="ru-RU" sz="1800" spc="0" dirty="0" err="1" smtClean="0">
                <a:latin typeface="Arial"/>
                <a:cs typeface="Arial"/>
              </a:rPr>
              <a:t>задн.плане</a:t>
            </a:r>
            <a:r>
              <a:rPr sz="1800" spc="0" dirty="0" smtClean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2"/>
              </a:spcBef>
            </a:pPr>
            <a:endParaRPr sz="850" dirty="0"/>
          </a:p>
          <a:p>
            <a:pPr marL="12700">
              <a:lnSpc>
                <a:spcPct val="100000"/>
              </a:lnSpc>
            </a:pPr>
            <a:r>
              <a:rPr sz="1950" spc="5" dirty="0" smtClean="0">
                <a:solidFill>
                  <a:srgbClr val="868686"/>
                </a:solidFill>
                <a:latin typeface="Arial"/>
                <a:cs typeface="Arial"/>
              </a:rPr>
              <a:t>3)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4"/>
              </a:spcBef>
            </a:pPr>
            <a:endParaRPr sz="850" dirty="0"/>
          </a:p>
          <a:p>
            <a:pPr marL="12700">
              <a:lnSpc>
                <a:spcPct val="100000"/>
              </a:lnSpc>
            </a:pPr>
            <a:r>
              <a:rPr sz="1950" spc="5" dirty="0" smtClean="0">
                <a:solidFill>
                  <a:srgbClr val="868686"/>
                </a:solidFill>
                <a:latin typeface="Arial"/>
                <a:cs typeface="Arial"/>
              </a:rPr>
              <a:t>4)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sz="850" dirty="0"/>
          </a:p>
          <a:p>
            <a:pPr marL="12700">
              <a:lnSpc>
                <a:spcPct val="100000"/>
              </a:lnSpc>
            </a:pPr>
            <a:r>
              <a:rPr sz="1950" spc="5" dirty="0" smtClean="0">
                <a:solidFill>
                  <a:srgbClr val="868686"/>
                </a:solidFill>
                <a:latin typeface="Arial"/>
                <a:cs typeface="Arial"/>
              </a:rPr>
              <a:t>5)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4"/>
              </a:spcBef>
            </a:pPr>
            <a:endParaRPr sz="850" dirty="0"/>
          </a:p>
          <a:p>
            <a:pPr marL="12700">
              <a:lnSpc>
                <a:spcPct val="100000"/>
              </a:lnSpc>
            </a:pPr>
            <a:r>
              <a:rPr sz="1950" spc="5" dirty="0" smtClean="0">
                <a:solidFill>
                  <a:srgbClr val="868686"/>
                </a:solidFill>
                <a:latin typeface="Arial"/>
                <a:cs typeface="Arial"/>
              </a:rPr>
              <a:t>6)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3996" y="2729738"/>
            <a:ext cx="3821176" cy="692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800" dirty="0" smtClean="0">
                <a:latin typeface="Arial"/>
                <a:cs typeface="Arial"/>
              </a:rPr>
              <a:t>Клапана управления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44"/>
              </a:spcBef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lang="ru-RU" sz="1800" dirty="0" smtClean="0">
                <a:latin typeface="Arial"/>
                <a:cs typeface="Arial"/>
              </a:rPr>
              <a:t>Датчик цвета/электропроводности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3996" y="3543554"/>
            <a:ext cx="244538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800" dirty="0" smtClean="0">
                <a:latin typeface="Arial"/>
                <a:cs typeface="Arial"/>
              </a:rPr>
              <a:t>Измерение надоя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6795" y="3949319"/>
            <a:ext cx="3756660" cy="1000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>
              <a:lnSpc>
                <a:spcPct val="100000"/>
              </a:lnSpc>
            </a:pPr>
            <a:r>
              <a:rPr lang="ru-RU" sz="1800" dirty="0" smtClean="0">
                <a:latin typeface="Arial"/>
                <a:cs typeface="Arial"/>
              </a:rPr>
              <a:t>Молочные клапана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lang="ru-RU" sz="1800" spc="0" dirty="0" smtClean="0">
                <a:latin typeface="Arial"/>
                <a:cs typeface="Arial"/>
              </a:rPr>
              <a:t>хорошее</a:t>
            </a:r>
            <a:r>
              <a:rPr sz="1800" spc="0" dirty="0" smtClean="0">
                <a:latin typeface="Arial"/>
                <a:cs typeface="Arial"/>
              </a:rPr>
              <a:t>/</a:t>
            </a:r>
            <a:r>
              <a:rPr lang="ru-RU" sz="1800" spc="0" dirty="0" smtClean="0">
                <a:latin typeface="Arial"/>
                <a:cs typeface="Arial"/>
              </a:rPr>
              <a:t>плохое молоко</a:t>
            </a:r>
            <a:r>
              <a:rPr sz="1800" spc="0" dirty="0" smtClean="0">
                <a:latin typeface="Arial"/>
                <a:cs typeface="Arial"/>
              </a:rPr>
              <a:t>)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lang="ru-RU" sz="1800" spc="0" dirty="0" smtClean="0">
                <a:latin typeface="Arial"/>
                <a:cs typeface="Arial"/>
              </a:rPr>
              <a:t>на заднем плане</a:t>
            </a:r>
            <a:r>
              <a:rPr sz="1800" spc="0" dirty="0" smtClean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43"/>
              </a:spcBef>
            </a:pPr>
            <a:endParaRPr sz="850" dirty="0"/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1950" spc="5" dirty="0" smtClean="0">
                <a:solidFill>
                  <a:srgbClr val="868686"/>
                </a:solidFill>
                <a:latin typeface="Arial"/>
                <a:cs typeface="Arial"/>
              </a:rPr>
              <a:t>7)	</a:t>
            </a:r>
            <a:r>
              <a:rPr sz="1800" spc="5" dirty="0" smtClean="0">
                <a:latin typeface="Arial"/>
                <a:cs typeface="Arial"/>
              </a:rPr>
              <a:t>Kic</a:t>
            </a:r>
            <a:r>
              <a:rPr sz="1800" spc="-5" dirty="0" smtClean="0">
                <a:latin typeface="Arial"/>
                <a:cs typeface="Arial"/>
              </a:rPr>
              <a:t>k</a:t>
            </a:r>
            <a:r>
              <a:rPr sz="1800" spc="0" dirty="0" smtClean="0">
                <a:latin typeface="Arial"/>
                <a:cs typeface="Arial"/>
              </a:rPr>
              <a:t>-Off-</a:t>
            </a:r>
            <a:r>
              <a:rPr lang="ru-RU" sz="1800" spc="0" dirty="0" smtClean="0">
                <a:latin typeface="Arial"/>
                <a:cs typeface="Arial"/>
              </a:rPr>
              <a:t>датчик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lang="ru-RU" sz="1800" spc="0" dirty="0" smtClean="0">
                <a:latin typeface="Arial"/>
                <a:cs typeface="Arial"/>
              </a:rPr>
              <a:t>на заднем плане</a:t>
            </a:r>
            <a:r>
              <a:rPr sz="1800" spc="0" dirty="0" smtClean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5430" y="1117853"/>
            <a:ext cx="318897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latin typeface="Arial"/>
                <a:cs typeface="Arial"/>
              </a:rPr>
              <a:t>4.</a:t>
            </a:r>
            <a:r>
              <a:rPr sz="2000" b="1" spc="-20" dirty="0" smtClean="0">
                <a:latin typeface="Arial"/>
                <a:cs typeface="Arial"/>
              </a:rPr>
              <a:t> </a:t>
            </a:r>
            <a:r>
              <a:rPr lang="ru-RU" sz="2000" b="1" spc="-20" dirty="0" smtClean="0">
                <a:latin typeface="Arial"/>
                <a:cs typeface="Arial"/>
              </a:rPr>
              <a:t>Молочный модуль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48371" y="3259835"/>
            <a:ext cx="320040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54468" y="3258311"/>
            <a:ext cx="342900" cy="352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96378" y="3285045"/>
            <a:ext cx="224408" cy="2140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96378" y="3285045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43244" y="2825495"/>
            <a:ext cx="318515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47815" y="2822448"/>
            <a:ext cx="342900" cy="3520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89979" y="2852991"/>
            <a:ext cx="224409" cy="2140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89979" y="2852991"/>
            <a:ext cx="224409" cy="214058"/>
          </a:xfrm>
          <a:custGeom>
            <a:avLst/>
            <a:gdLst/>
            <a:ahLst/>
            <a:cxnLst/>
            <a:rect l="l" t="t" r="r" b="b"/>
            <a:pathLst>
              <a:path w="224409" h="214058">
                <a:moveTo>
                  <a:pt x="0" y="214058"/>
                </a:moveTo>
                <a:lnTo>
                  <a:pt x="224409" y="214058"/>
                </a:lnTo>
                <a:lnTo>
                  <a:pt x="224409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10400" y="2721864"/>
            <a:ext cx="318516" cy="3078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14971" y="2718816"/>
            <a:ext cx="342900" cy="3520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57135" y="2745930"/>
            <a:ext cx="224408" cy="2140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57135" y="2745930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05016" y="2107692"/>
            <a:ext cx="318516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09588" y="2106167"/>
            <a:ext cx="342900" cy="3520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51879" y="2132901"/>
            <a:ext cx="224408" cy="2140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51879" y="2132901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16268" y="4700015"/>
            <a:ext cx="320040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22364" y="4698491"/>
            <a:ext cx="342900" cy="352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64019" y="4725098"/>
            <a:ext cx="224408" cy="2140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64019" y="4725098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52032" y="3994403"/>
            <a:ext cx="318515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56603" y="3991355"/>
            <a:ext cx="342900" cy="352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98895" y="4021645"/>
            <a:ext cx="224408" cy="2140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98895" y="4021645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32447" y="3617976"/>
            <a:ext cx="320040" cy="3078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38543" y="3614928"/>
            <a:ext cx="342900" cy="352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79945" y="3645090"/>
            <a:ext cx="224408" cy="2140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79945" y="3645090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464553" y="3312921"/>
            <a:ext cx="1293495" cy="900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35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293370">
              <a:lnSpc>
                <a:spcPct val="100000"/>
              </a:lnSpc>
            </a:pPr>
            <a:r>
              <a:rPr sz="1000" spc="-10" dirty="0" smtClean="0"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5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255511" y="2880740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22921" y="2773807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17538" y="2160523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29806" y="4753482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423536" y="3978541"/>
            <a:ext cx="1766442" cy="22515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94961" y="3949966"/>
            <a:ext cx="1823592" cy="2308733"/>
          </a:xfrm>
          <a:custGeom>
            <a:avLst/>
            <a:gdLst/>
            <a:ahLst/>
            <a:cxnLst/>
            <a:rect l="l" t="t" r="r" b="b"/>
            <a:pathLst>
              <a:path w="1823592" h="2308732">
                <a:moveTo>
                  <a:pt x="0" y="2308733"/>
                </a:moveTo>
                <a:lnTo>
                  <a:pt x="1823592" y="2308733"/>
                </a:lnTo>
                <a:lnTo>
                  <a:pt x="1823592" y="0"/>
                </a:lnTo>
                <a:lnTo>
                  <a:pt x="0" y="0"/>
                </a:lnTo>
                <a:lnTo>
                  <a:pt x="0" y="2308733"/>
                </a:lnTo>
                <a:close/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9546" y="936002"/>
            <a:ext cx="826592" cy="8640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200" b="1" spc="-15" dirty="0" smtClean="0">
                <a:latin typeface="Arial"/>
                <a:cs typeface="Arial"/>
              </a:rPr>
              <a:t>Общее описание продукта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6498005"/>
            <a:ext cx="8064500" cy="1587"/>
          </a:xfrm>
          <a:custGeom>
            <a:avLst/>
            <a:gdLst/>
            <a:ahLst/>
            <a:cxnLst/>
            <a:rect l="l" t="t" r="r" b="b"/>
            <a:pathLst>
              <a:path w="8064500" h="1587">
                <a:moveTo>
                  <a:pt x="0" y="0"/>
                </a:moveTo>
                <a:lnTo>
                  <a:pt x="8064500" y="1587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870077"/>
            <a:ext cx="8064500" cy="1524"/>
          </a:xfrm>
          <a:custGeom>
            <a:avLst/>
            <a:gdLst/>
            <a:ahLst/>
            <a:cxnLst/>
            <a:rect l="l" t="t" r="r" b="b"/>
            <a:pathLst>
              <a:path w="8064500" h="1524">
                <a:moveTo>
                  <a:pt x="0" y="0"/>
                </a:moveTo>
                <a:lnTo>
                  <a:pt x="8064500" y="1524"/>
                </a:lnTo>
              </a:path>
            </a:pathLst>
          </a:custGeom>
          <a:ln w="6350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6379" y="279908"/>
            <a:ext cx="1511300" cy="46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8232" y="3933761"/>
            <a:ext cx="2931160" cy="2303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6795" y="1754251"/>
            <a:ext cx="2741297" cy="1120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indent="-45720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AutoNum type="arabicParenR"/>
              <a:tabLst>
                <a:tab pos="469265" algn="l"/>
              </a:tabLst>
            </a:pPr>
            <a:r>
              <a:rPr lang="ru-RU" sz="1800" dirty="0" smtClean="0">
                <a:latin typeface="Arial"/>
                <a:cs typeface="Arial"/>
              </a:rPr>
              <a:t>Клапана управления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4"/>
              </a:spcBef>
              <a:buClr>
                <a:srgbClr val="868686"/>
              </a:buClr>
              <a:buFont typeface="Arial"/>
              <a:buAutoNum type="arabicParenR"/>
            </a:pPr>
            <a:endParaRPr sz="850" dirty="0"/>
          </a:p>
          <a:p>
            <a:pPr marL="469900" indent="-45720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AutoNum type="arabicParenR"/>
              <a:tabLst>
                <a:tab pos="469265" algn="l"/>
              </a:tabLst>
            </a:pPr>
            <a:r>
              <a:rPr lang="ru-RU" sz="1800" dirty="0" smtClean="0">
                <a:latin typeface="Arial"/>
                <a:cs typeface="Arial"/>
              </a:rPr>
              <a:t>Управление цепью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"/>
              </a:spcBef>
            </a:pPr>
            <a:endParaRPr sz="850" dirty="0"/>
          </a:p>
          <a:p>
            <a:pPr marL="12700">
              <a:lnSpc>
                <a:spcPct val="100000"/>
              </a:lnSpc>
            </a:pPr>
            <a:r>
              <a:rPr sz="1950" spc="5" dirty="0" smtClean="0">
                <a:solidFill>
                  <a:srgbClr val="868686"/>
                </a:solidFill>
                <a:latin typeface="Arial"/>
                <a:cs typeface="Arial"/>
              </a:rPr>
              <a:t>3)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3996" y="2555143"/>
            <a:ext cx="4174236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1100"/>
              </a:lnSpc>
            </a:pPr>
            <a:r>
              <a:rPr lang="ru-RU" sz="1800" dirty="0" smtClean="0">
                <a:latin typeface="Arial"/>
                <a:cs typeface="Arial"/>
              </a:rPr>
              <a:t>Клапан </a:t>
            </a:r>
            <a:r>
              <a:rPr lang="ru-RU" sz="1800" dirty="0" err="1" smtClean="0">
                <a:latin typeface="Arial"/>
                <a:cs typeface="Arial"/>
              </a:rPr>
              <a:t>управл</a:t>
            </a:r>
            <a:r>
              <a:rPr lang="ru-RU" sz="1800" dirty="0" smtClean="0">
                <a:latin typeface="Arial"/>
                <a:cs typeface="Arial"/>
              </a:rPr>
              <a:t>.</a:t>
            </a:r>
            <a:r>
              <a:rPr sz="1800" spc="0" dirty="0" smtClean="0">
                <a:latin typeface="Arial"/>
                <a:cs typeface="Arial"/>
              </a:rPr>
              <a:t>BBB</a:t>
            </a:r>
            <a:r>
              <a:rPr lang="ru-RU" sz="1800" spc="0" dirty="0" smtClean="0">
                <a:latin typeface="Arial"/>
                <a:cs typeface="Arial"/>
              </a:rPr>
              <a:t> </a:t>
            </a:r>
            <a:r>
              <a:rPr lang="ru-RU" sz="1800" spc="0" dirty="0" err="1" smtClean="0">
                <a:latin typeface="Arial"/>
                <a:cs typeface="Arial"/>
              </a:rPr>
              <a:t>предохр.клапаном</a:t>
            </a:r>
            <a:r>
              <a:rPr sz="1800" spc="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(FDA: </a:t>
            </a:r>
            <a:r>
              <a:rPr lang="ru-RU" sz="1800" spc="0" dirty="0" smtClean="0">
                <a:latin typeface="Arial"/>
                <a:cs typeface="Arial"/>
              </a:rPr>
              <a:t>до</a:t>
            </a:r>
            <a:r>
              <a:rPr sz="1800" spc="0" dirty="0" smtClean="0">
                <a:latin typeface="Arial"/>
                <a:cs typeface="Arial"/>
              </a:rPr>
              <a:t>&amp;</a:t>
            </a:r>
            <a:r>
              <a:rPr lang="ru-RU" sz="1800" spc="0" dirty="0" smtClean="0">
                <a:latin typeface="Arial"/>
                <a:cs typeface="Arial"/>
              </a:rPr>
              <a:t>после</a:t>
            </a:r>
            <a:r>
              <a:rPr sz="1800" spc="0" dirty="0" smtClean="0">
                <a:latin typeface="Arial"/>
                <a:cs typeface="Arial"/>
              </a:rPr>
              <a:t>;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EU: </a:t>
            </a:r>
            <a:r>
              <a:rPr lang="ru-RU" sz="1800" spc="0" dirty="0" smtClean="0">
                <a:latin typeface="Arial"/>
                <a:cs typeface="Arial"/>
              </a:rPr>
              <a:t>до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6795" y="3278632"/>
            <a:ext cx="3859529" cy="1425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indent="-45720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AutoNum type="arabicParenR" startAt="4"/>
              <a:tabLst>
                <a:tab pos="469265" algn="l"/>
              </a:tabLst>
            </a:pPr>
            <a:r>
              <a:rPr lang="ru-RU" sz="1800" dirty="0" smtClean="0">
                <a:latin typeface="Arial"/>
                <a:cs typeface="Arial"/>
              </a:rPr>
              <a:t>Очистка камеры сжатым воздухом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"/>
              </a:spcBef>
              <a:buClr>
                <a:srgbClr val="868686"/>
              </a:buClr>
              <a:buFont typeface="Arial"/>
              <a:buAutoNum type="arabicParenR" startAt="4"/>
            </a:pPr>
            <a:endParaRPr sz="650" dirty="0"/>
          </a:p>
          <a:p>
            <a:pPr marL="469900" marR="12700" indent="-457200">
              <a:lnSpc>
                <a:spcPct val="109000"/>
              </a:lnSpc>
              <a:buClr>
                <a:srgbClr val="868686"/>
              </a:buClr>
              <a:buSzPct val="108333"/>
              <a:buFont typeface="Arial"/>
              <a:buAutoNum type="arabicParenR" startAt="4"/>
              <a:tabLst>
                <a:tab pos="469265" algn="l"/>
              </a:tabLst>
            </a:pPr>
            <a:r>
              <a:rPr lang="ru-RU" sz="1800" dirty="0" smtClean="0">
                <a:latin typeface="Arial"/>
                <a:cs typeface="Arial"/>
              </a:rPr>
              <a:t>Клапан </a:t>
            </a:r>
            <a:r>
              <a:rPr lang="ru-RU" sz="1800" dirty="0" err="1" smtClean="0">
                <a:latin typeface="Arial"/>
                <a:cs typeface="Arial"/>
              </a:rPr>
              <a:t>дипсредства</a:t>
            </a:r>
            <a:r>
              <a:rPr lang="ru-RU" sz="180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(FDA</a:t>
            </a:r>
            <a:r>
              <a:rPr sz="1800" spc="0" dirty="0" smtClean="0">
                <a:latin typeface="Arial"/>
                <a:cs typeface="Arial"/>
              </a:rPr>
              <a:t>: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lang="ru-RU" sz="1800" spc="5" dirty="0" smtClean="0">
                <a:latin typeface="Arial"/>
                <a:cs typeface="Arial"/>
              </a:rPr>
              <a:t>до</a:t>
            </a:r>
            <a:r>
              <a:rPr sz="1800" spc="0" dirty="0" smtClean="0">
                <a:latin typeface="Arial"/>
                <a:cs typeface="Arial"/>
              </a:rPr>
              <a:t>&amp;</a:t>
            </a:r>
            <a:r>
              <a:rPr lang="ru-RU" sz="1800" spc="0" dirty="0" smtClean="0">
                <a:latin typeface="Arial"/>
                <a:cs typeface="Arial"/>
              </a:rPr>
              <a:t>после</a:t>
            </a:r>
            <a:r>
              <a:rPr sz="1800" spc="0" dirty="0" smtClean="0">
                <a:latin typeface="Arial"/>
                <a:cs typeface="Arial"/>
              </a:rPr>
              <a:t>; </a:t>
            </a:r>
            <a:r>
              <a:rPr sz="1800" spc="0" dirty="0" smtClean="0">
                <a:latin typeface="Arial"/>
                <a:cs typeface="Arial"/>
              </a:rPr>
              <a:t>EU: </a:t>
            </a:r>
            <a:r>
              <a:rPr lang="ru-RU" sz="1800" spc="0" dirty="0" smtClean="0">
                <a:latin typeface="Arial"/>
                <a:cs typeface="Arial"/>
              </a:rPr>
              <a:t>до и после очистки сосков</a:t>
            </a:r>
            <a:r>
              <a:rPr sz="1800" spc="0" dirty="0" smtClean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1"/>
              </a:spcBef>
              <a:buClr>
                <a:srgbClr val="868686"/>
              </a:buClr>
              <a:buFont typeface="Arial"/>
              <a:buAutoNum type="arabicParenR" startAt="4"/>
            </a:pPr>
            <a:endParaRPr sz="850" dirty="0"/>
          </a:p>
          <a:p>
            <a:pPr marL="469900" indent="-457200">
              <a:lnSpc>
                <a:spcPct val="100000"/>
              </a:lnSpc>
              <a:buClr>
                <a:srgbClr val="868686"/>
              </a:buClr>
              <a:buSzPct val="108333"/>
              <a:buFont typeface="Arial"/>
              <a:buAutoNum type="arabicParenR" startAt="4"/>
              <a:tabLst>
                <a:tab pos="469265" algn="l"/>
              </a:tabLst>
            </a:pPr>
            <a:r>
              <a:rPr sz="1800" spc="-5" dirty="0" smtClean="0">
                <a:latin typeface="Arial"/>
                <a:cs typeface="Arial"/>
              </a:rPr>
              <a:t>BB</a:t>
            </a:r>
            <a:r>
              <a:rPr sz="1800" spc="0" dirty="0" smtClean="0">
                <a:latin typeface="Arial"/>
                <a:cs typeface="Arial"/>
              </a:rPr>
              <a:t>B-</a:t>
            </a:r>
            <a:r>
              <a:rPr lang="ru-RU" sz="1800" spc="0" dirty="0" smtClean="0">
                <a:latin typeface="Arial"/>
                <a:cs typeface="Arial"/>
              </a:rPr>
              <a:t>предохранительные клапаны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33488" y="5422391"/>
            <a:ext cx="318516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39583" y="5420867"/>
            <a:ext cx="342900" cy="352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80605" y="5447195"/>
            <a:ext cx="224408" cy="2140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80605" y="5447195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446391" y="5475528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130795" y="4634484"/>
            <a:ext cx="320040" cy="307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36892" y="4631435"/>
            <a:ext cx="342900" cy="352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78929" y="4658423"/>
            <a:ext cx="224408" cy="2140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78929" y="4658423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244588" y="4686680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80532" y="5637276"/>
            <a:ext cx="318515" cy="3078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85103" y="5634228"/>
            <a:ext cx="342900" cy="352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27267" y="5661253"/>
            <a:ext cx="224409" cy="2140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27267" y="5661253"/>
            <a:ext cx="224409" cy="214058"/>
          </a:xfrm>
          <a:custGeom>
            <a:avLst/>
            <a:gdLst/>
            <a:ahLst/>
            <a:cxnLst/>
            <a:rect l="l" t="t" r="r" b="b"/>
            <a:pathLst>
              <a:path w="224409" h="214058">
                <a:moveTo>
                  <a:pt x="0" y="214058"/>
                </a:moveTo>
                <a:lnTo>
                  <a:pt x="224409" y="214058"/>
                </a:lnTo>
                <a:lnTo>
                  <a:pt x="224409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892800" y="5689803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466332" y="5422391"/>
            <a:ext cx="318515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72428" y="5420867"/>
            <a:ext cx="342900" cy="352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13321" y="5447195"/>
            <a:ext cx="224408" cy="2140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13321" y="5447195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578854" y="5475528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891784" y="4988052"/>
            <a:ext cx="320039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97879" y="4986528"/>
            <a:ext cx="342900" cy="352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39409" y="5013134"/>
            <a:ext cx="224409" cy="2140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39409" y="5013134"/>
            <a:ext cx="224409" cy="214058"/>
          </a:xfrm>
          <a:custGeom>
            <a:avLst/>
            <a:gdLst/>
            <a:ahLst/>
            <a:cxnLst/>
            <a:rect l="l" t="t" r="r" b="b"/>
            <a:pathLst>
              <a:path w="224409" h="214058">
                <a:moveTo>
                  <a:pt x="0" y="214058"/>
                </a:moveTo>
                <a:lnTo>
                  <a:pt x="224409" y="214058"/>
                </a:lnTo>
                <a:lnTo>
                  <a:pt x="224409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004940" y="5041519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448300" y="4200144"/>
            <a:ext cx="318515" cy="309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52871" y="4198620"/>
            <a:ext cx="342900" cy="352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95035" y="4224845"/>
            <a:ext cx="224409" cy="2140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95035" y="4224845"/>
            <a:ext cx="224409" cy="214058"/>
          </a:xfrm>
          <a:custGeom>
            <a:avLst/>
            <a:gdLst/>
            <a:ahLst/>
            <a:cxnLst/>
            <a:rect l="l" t="t" r="r" b="b"/>
            <a:pathLst>
              <a:path w="224409" h="214058">
                <a:moveTo>
                  <a:pt x="0" y="214058"/>
                </a:moveTo>
                <a:lnTo>
                  <a:pt x="224409" y="214058"/>
                </a:lnTo>
                <a:lnTo>
                  <a:pt x="224409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560567" y="4252976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530852" y="5850635"/>
            <a:ext cx="1103376" cy="4160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22291" y="5902452"/>
            <a:ext cx="955548" cy="3520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78984" y="5875311"/>
            <a:ext cx="1008113" cy="3210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78984" y="5875311"/>
            <a:ext cx="1008113" cy="321094"/>
          </a:xfrm>
          <a:custGeom>
            <a:avLst/>
            <a:gdLst/>
            <a:ahLst/>
            <a:cxnLst/>
            <a:rect l="l" t="t" r="r" b="b"/>
            <a:pathLst>
              <a:path w="1008113" h="321094">
                <a:moveTo>
                  <a:pt x="0" y="321094"/>
                </a:moveTo>
                <a:lnTo>
                  <a:pt x="1008113" y="321094"/>
                </a:lnTo>
                <a:lnTo>
                  <a:pt x="1008113" y="0"/>
                </a:lnTo>
                <a:lnTo>
                  <a:pt x="0" y="0"/>
                </a:lnTo>
                <a:lnTo>
                  <a:pt x="0" y="321094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729098" y="5957417"/>
            <a:ext cx="7086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000" b="1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ru-RU" sz="1000" spc="-15" dirty="0" smtClean="0">
                <a:solidFill>
                  <a:srgbClr val="FFFFFF"/>
                </a:solidFill>
                <a:latin typeface="Arial"/>
                <a:cs typeface="Arial"/>
              </a:rPr>
              <a:t>версия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106289" y="1484883"/>
            <a:ext cx="3035172" cy="23033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6768" y="3221735"/>
            <a:ext cx="320040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12864" y="3218688"/>
            <a:ext cx="342900" cy="3520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54519" y="3246183"/>
            <a:ext cx="224408" cy="2140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54519" y="3246183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020306" y="3274314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697980" y="2196083"/>
            <a:ext cx="320040" cy="307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04076" y="2193035"/>
            <a:ext cx="342900" cy="352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45985" y="2220023"/>
            <a:ext cx="224408" cy="2140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45985" y="2220023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811771" y="2247646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932932" y="3328415"/>
            <a:ext cx="318515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37503" y="3326891"/>
            <a:ext cx="342900" cy="3520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79667" y="3353244"/>
            <a:ext cx="224409" cy="21405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79667" y="3353244"/>
            <a:ext cx="224409" cy="214058"/>
          </a:xfrm>
          <a:custGeom>
            <a:avLst/>
            <a:gdLst/>
            <a:ahLst/>
            <a:cxnLst/>
            <a:rect l="l" t="t" r="r" b="b"/>
            <a:pathLst>
              <a:path w="224409" h="214058">
                <a:moveTo>
                  <a:pt x="0" y="214058"/>
                </a:moveTo>
                <a:lnTo>
                  <a:pt x="224409" y="214058"/>
                </a:lnTo>
                <a:lnTo>
                  <a:pt x="224409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045200" y="3381247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306311" y="3008376"/>
            <a:ext cx="318515" cy="307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12408" y="3005327"/>
            <a:ext cx="342899" cy="352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353555" y="3032061"/>
            <a:ext cx="224408" cy="21405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53555" y="3032061"/>
            <a:ext cx="224408" cy="214058"/>
          </a:xfrm>
          <a:custGeom>
            <a:avLst/>
            <a:gdLst/>
            <a:ahLst/>
            <a:cxnLst/>
            <a:rect l="l" t="t" r="r" b="b"/>
            <a:pathLst>
              <a:path w="224408" h="214058">
                <a:moveTo>
                  <a:pt x="0" y="214058"/>
                </a:moveTo>
                <a:lnTo>
                  <a:pt x="224408" y="214058"/>
                </a:lnTo>
                <a:lnTo>
                  <a:pt x="224408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419215" y="3059938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955791" y="2680716"/>
            <a:ext cx="318515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60364" y="2677667"/>
            <a:ext cx="342900" cy="3520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002654" y="2705163"/>
            <a:ext cx="224409" cy="21405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002654" y="2705163"/>
            <a:ext cx="224409" cy="214058"/>
          </a:xfrm>
          <a:custGeom>
            <a:avLst/>
            <a:gdLst/>
            <a:ahLst/>
            <a:cxnLst/>
            <a:rect l="l" t="t" r="r" b="b"/>
            <a:pathLst>
              <a:path w="224409" h="214058">
                <a:moveTo>
                  <a:pt x="0" y="214058"/>
                </a:moveTo>
                <a:lnTo>
                  <a:pt x="224409" y="214058"/>
                </a:lnTo>
                <a:lnTo>
                  <a:pt x="224409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6068314" y="2732913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600700" y="1892807"/>
            <a:ext cx="318515" cy="307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605271" y="1889760"/>
            <a:ext cx="342900" cy="352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647435" y="1916874"/>
            <a:ext cx="224409" cy="21405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47435" y="1916874"/>
            <a:ext cx="224409" cy="214058"/>
          </a:xfrm>
          <a:custGeom>
            <a:avLst/>
            <a:gdLst/>
            <a:ahLst/>
            <a:cxnLst/>
            <a:rect l="l" t="t" r="r" b="b"/>
            <a:pathLst>
              <a:path w="224409" h="214058">
                <a:moveTo>
                  <a:pt x="0" y="214058"/>
                </a:moveTo>
                <a:lnTo>
                  <a:pt x="224409" y="214058"/>
                </a:lnTo>
                <a:lnTo>
                  <a:pt x="224409" y="0"/>
                </a:lnTo>
                <a:lnTo>
                  <a:pt x="0" y="0"/>
                </a:lnTo>
                <a:lnTo>
                  <a:pt x="0" y="214058"/>
                </a:lnTo>
                <a:close/>
              </a:path>
            </a:pathLst>
          </a:custGeom>
          <a:ln w="9525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5712967" y="1944370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683252" y="3543300"/>
            <a:ext cx="1103376" cy="4160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774691" y="3593591"/>
            <a:ext cx="955548" cy="3520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31384" y="3567264"/>
            <a:ext cx="1008113" cy="3210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731384" y="3567264"/>
            <a:ext cx="1008113" cy="321094"/>
          </a:xfrm>
          <a:custGeom>
            <a:avLst/>
            <a:gdLst/>
            <a:ahLst/>
            <a:cxnLst/>
            <a:rect l="l" t="t" r="r" b="b"/>
            <a:pathLst>
              <a:path w="1008113" h="321094">
                <a:moveTo>
                  <a:pt x="0" y="321094"/>
                </a:moveTo>
                <a:lnTo>
                  <a:pt x="1008113" y="321094"/>
                </a:lnTo>
                <a:lnTo>
                  <a:pt x="1008113" y="0"/>
                </a:lnTo>
                <a:lnTo>
                  <a:pt x="0" y="0"/>
                </a:lnTo>
                <a:lnTo>
                  <a:pt x="0" y="321094"/>
                </a:lnTo>
                <a:close/>
              </a:path>
            </a:pathLst>
          </a:custGeom>
          <a:ln w="9524">
            <a:solidFill>
              <a:srgbClr val="ED79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4881498" y="3648836"/>
            <a:ext cx="7086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000" b="1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ru-RU" sz="1000" spc="-15" dirty="0" smtClean="0">
                <a:solidFill>
                  <a:srgbClr val="FFFFFF"/>
                </a:solidFill>
                <a:latin typeface="Arial"/>
                <a:cs typeface="Arial"/>
              </a:rPr>
              <a:t>версия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G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A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Farm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868686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e</a:t>
            </a:r>
            <a:r>
              <a:rPr sz="1000" b="1" spc="-15" dirty="0" smtClean="0">
                <a:solidFill>
                  <a:srgbClr val="868686"/>
                </a:solidFill>
                <a:latin typeface="Arial"/>
                <a:cs typeface="Arial"/>
              </a:rPr>
              <a:t>c</a:t>
            </a:r>
            <a:r>
              <a:rPr sz="1000" b="1" spc="-10" dirty="0" smtClean="0">
                <a:solidFill>
                  <a:srgbClr val="868686"/>
                </a:solidFill>
                <a:latin typeface="Arial"/>
                <a:cs typeface="Arial"/>
              </a:rPr>
              <a:t>hnolo</a:t>
            </a:r>
            <a:r>
              <a:rPr sz="1000" b="1" spc="-5" dirty="0" smtClean="0">
                <a:solidFill>
                  <a:srgbClr val="868686"/>
                </a:solidFill>
                <a:latin typeface="Arial"/>
                <a:cs typeface="Arial"/>
              </a:rPr>
              <a:t>gies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83" name="object 8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T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-5" dirty="0" smtClean="0">
                <a:latin typeface="Arial"/>
                <a:cs typeface="Arial"/>
              </a:rPr>
              <a:t>a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g </a:t>
            </a:r>
            <a:r>
              <a:rPr sz="800" spc="-5" dirty="0" smtClean="0">
                <a:latin typeface="Arial"/>
                <a:cs typeface="Arial"/>
              </a:rPr>
              <a:t>do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-5" dirty="0" smtClean="0">
                <a:latin typeface="Arial"/>
                <a:cs typeface="Arial"/>
              </a:rPr>
              <a:t>en</a:t>
            </a:r>
            <a:r>
              <a:rPr sz="800" spc="0" dirty="0" smtClean="0">
                <a:latin typeface="Arial"/>
                <a:cs typeface="Arial"/>
              </a:rPr>
              <a:t>ts</a:t>
            </a:r>
            <a:r>
              <a:rPr sz="800" spc="-5" dirty="0" smtClean="0">
                <a:latin typeface="Arial"/>
                <a:cs typeface="Arial"/>
              </a:rPr>
              <a:t> o</a:t>
            </a:r>
            <a:r>
              <a:rPr sz="800" spc="0" dirty="0" smtClean="0">
                <a:latin typeface="Arial"/>
                <a:cs typeface="Arial"/>
              </a:rPr>
              <a:t>f </a:t>
            </a:r>
            <a:r>
              <a:rPr sz="800" spc="10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EA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F</a:t>
            </a:r>
            <a:r>
              <a:rPr sz="800" spc="-5" dirty="0" smtClean="0">
                <a:latin typeface="Arial"/>
                <a:cs typeface="Arial"/>
              </a:rPr>
              <a:t>ar</a:t>
            </a:r>
            <a:r>
              <a:rPr sz="800" spc="0" dirty="0" smtClean="0">
                <a:latin typeface="Arial"/>
                <a:cs typeface="Arial"/>
              </a:rPr>
              <a:t>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hno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-5" dirty="0" smtClean="0">
                <a:latin typeface="Arial"/>
                <a:cs typeface="Arial"/>
              </a:rPr>
              <a:t>og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s</a:t>
            </a:r>
            <a:r>
              <a:rPr sz="800" spc="20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-5" dirty="0" smtClean="0">
                <a:latin typeface="Arial"/>
                <a:cs typeface="Arial"/>
              </a:rPr>
              <a:t>ade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y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– F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 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erna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1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</a:t>
            </a:r>
            <a:r>
              <a:rPr sz="800" spc="0" dirty="0" smtClean="0">
                <a:latin typeface="Arial"/>
                <a:cs typeface="Arial"/>
              </a:rPr>
              <a:t>se </a:t>
            </a:r>
            <a:r>
              <a:rPr sz="800" spc="-5" dirty="0" smtClean="0">
                <a:latin typeface="Arial"/>
                <a:cs typeface="Arial"/>
              </a:rPr>
              <a:t>on</a:t>
            </a:r>
            <a:r>
              <a:rPr sz="800" spc="0" dirty="0" smtClean="0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27100" y="1117853"/>
            <a:ext cx="4247591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latin typeface="Arial"/>
                <a:cs typeface="Arial"/>
              </a:rPr>
              <a:t>6.</a:t>
            </a:r>
            <a:r>
              <a:rPr sz="2000" b="1" spc="-25" dirty="0" smtClean="0">
                <a:latin typeface="Arial"/>
                <a:cs typeface="Arial"/>
              </a:rPr>
              <a:t> </a:t>
            </a:r>
            <a:r>
              <a:rPr lang="ru-RU" sz="2000" b="1" spc="-25" dirty="0" smtClean="0">
                <a:latin typeface="Arial"/>
                <a:cs typeface="Arial"/>
              </a:rPr>
              <a:t>Модуль обработки сосков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1956</Words>
  <Application>Microsoft Office PowerPoint</Application>
  <PresentationFormat>Экран (4:3)</PresentationFormat>
  <Paragraphs>576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</vt:lpstr>
      <vt:lpstr>Arial Black</vt:lpstr>
      <vt:lpstr>Calibri</vt:lpstr>
      <vt:lpstr>Wingdings</vt:lpstr>
      <vt:lpstr>Office Theme</vt:lpstr>
      <vt:lpstr>Общее описание продукта</vt:lpstr>
      <vt:lpstr>Презентация PowerPoint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Презентация PowerPoint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Общее описание продукта</vt:lpstr>
      <vt:lpstr>Презентация PowerPoint</vt:lpstr>
      <vt:lpstr>Общее описание продукта</vt:lpstr>
      <vt:lpstr>Общее описание продукта</vt:lpstr>
      <vt:lpstr>Общее описание продукта</vt:lpstr>
      <vt:lpstr>Презентация PowerPoint</vt:lpstr>
      <vt:lpstr>Общее описание продукта</vt:lpstr>
      <vt:lpstr>Общее описание продукта</vt:lpstr>
      <vt:lpstr>Общее описание продукта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Joachim Kratz;Rüdiger Grob</dc:creator>
  <cp:lastModifiedBy>Schapotschkin, Alexei</cp:lastModifiedBy>
  <cp:revision>17</cp:revision>
  <dcterms:created xsi:type="dcterms:W3CDTF">2015-07-30T11:40:01Z</dcterms:created>
  <dcterms:modified xsi:type="dcterms:W3CDTF">2015-08-05T10:53:40Z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2015-03-16T00:00:00Z</vt:filetime>
  </property>
  <property fmtid="{D5CDD505-2E9C-101B-9397-08002B2CF9AE}" pid="3" name="LastSaved">
    <vt:filetime>2015-07-30T00:00:00Z</vt:filetime>
  </property>
</Properties>
</file>